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22" r:id="rId3"/>
    <p:sldId id="303" r:id="rId4"/>
    <p:sldId id="304" r:id="rId5"/>
    <p:sldId id="288" r:id="rId6"/>
    <p:sldId id="289" r:id="rId7"/>
    <p:sldId id="302" r:id="rId8"/>
    <p:sldId id="296" r:id="rId9"/>
    <p:sldId id="292" r:id="rId10"/>
    <p:sldId id="294" r:id="rId11"/>
    <p:sldId id="293" r:id="rId12"/>
    <p:sldId id="295" r:id="rId13"/>
    <p:sldId id="290" r:id="rId14"/>
    <p:sldId id="298" r:id="rId15"/>
    <p:sldId id="287" r:id="rId16"/>
    <p:sldId id="311" r:id="rId17"/>
    <p:sldId id="257" r:id="rId18"/>
    <p:sldId id="258" r:id="rId19"/>
    <p:sldId id="260" r:id="rId20"/>
    <p:sldId id="261" r:id="rId21"/>
    <p:sldId id="264" r:id="rId22"/>
    <p:sldId id="313" r:id="rId23"/>
    <p:sldId id="267" r:id="rId24"/>
    <p:sldId id="314" r:id="rId25"/>
    <p:sldId id="315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99" r:id="rId36"/>
    <p:sldId id="277" r:id="rId37"/>
    <p:sldId id="278" r:id="rId38"/>
    <p:sldId id="279" r:id="rId39"/>
    <p:sldId id="280" r:id="rId40"/>
    <p:sldId id="281" r:id="rId41"/>
    <p:sldId id="282" r:id="rId42"/>
    <p:sldId id="317" r:id="rId43"/>
    <p:sldId id="318" r:id="rId44"/>
    <p:sldId id="319" r:id="rId45"/>
    <p:sldId id="301" r:id="rId46"/>
    <p:sldId id="285" r:id="rId47"/>
    <p:sldId id="320" r:id="rId48"/>
    <p:sldId id="321" r:id="rId4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5"/>
    <p:restoredTop sz="94631"/>
  </p:normalViewPr>
  <p:slideViewPr>
    <p:cSldViewPr snapToGrid="0" snapToObjects="1">
      <p:cViewPr varScale="1">
        <p:scale>
          <a:sx n="68" d="100"/>
          <a:sy n="68" d="100"/>
        </p:scale>
        <p:origin x="17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Template_Method_UML.svg" TargetMode="External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2.tiff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Hotspots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/>
              <a:t>Inversión de control y </a:t>
            </a:r>
            <a:r>
              <a:rPr dirty="0"/>
              <a:t>Hotspots</a:t>
            </a:r>
          </a:p>
        </p:txBody>
      </p:sp>
      <p:sp>
        <p:nvSpPr>
          <p:cNvPr id="120" name="templates y hooks…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templates y hooks</a:t>
            </a:r>
          </a:p>
          <a:p>
            <a:r>
              <a:t>herencia y composición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651387" y="383777"/>
            <a:ext cx="11828206" cy="62487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51935" y="5093119"/>
            <a:ext cx="2418735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400" dirty="0">
                <a:solidFill>
                  <a:schemeClr val="tx1"/>
                </a:solidFill>
              </a:rPr>
              <a:t>:</a:t>
            </a:r>
            <a:r>
              <a:rPr lang="es-ES_tradnl" sz="2400" dirty="0" err="1">
                <a:solidFill>
                  <a:schemeClr val="tx1"/>
                </a:solidFill>
              </a:rPr>
              <a:t>WAAdmin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52168" y="654564"/>
            <a:ext cx="8755625" cy="4699082"/>
            <a:chOff x="1681316" y="1421480"/>
            <a:chExt cx="8755625" cy="4699082"/>
          </a:xfrm>
        </p:grpSpPr>
        <p:sp>
          <p:nvSpPr>
            <p:cNvPr id="2" name="Rectangle 1"/>
            <p:cNvSpPr/>
            <p:nvPr/>
          </p:nvSpPr>
          <p:spPr>
            <a:xfrm>
              <a:off x="7610170" y="5648638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es-ES_tradnl" sz="2400" dirty="0" err="1">
                  <a:solidFill>
                    <a:schemeClr val="tx1"/>
                  </a:solidFill>
                </a:rPr>
                <a:t>ZNZincServer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81316" y="4657052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 dirty="0">
                  <a:solidFill>
                    <a:schemeClr val="tx1"/>
                  </a:solidFill>
                </a:rPr>
                <a:t>:</a:t>
              </a:r>
              <a:r>
                <a:rPr lang="es-ES_tradnl" sz="2400" dirty="0" err="1">
                  <a:solidFill>
                    <a:schemeClr val="tx1"/>
                  </a:solidFill>
                </a:rPr>
                <a:t>WAApplication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18206" y="2665494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2890" y="2698180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12375" y="1589671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18903" y="4039085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9471" y="1421480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46555" y="3478646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18" name="Straight Arrow Connector 17"/>
            <p:cNvCxnSpPr>
              <a:stCxn id="9" idx="0"/>
              <a:endCxn id="16" idx="2"/>
            </p:cNvCxnSpPr>
            <p:nvPr/>
          </p:nvCxnSpPr>
          <p:spPr>
            <a:xfrm flipV="1">
              <a:off x="2890684" y="3950570"/>
              <a:ext cx="865239" cy="706482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Arrow Connector 18"/>
            <p:cNvCxnSpPr>
              <a:endCxn id="15" idx="1"/>
            </p:cNvCxnSpPr>
            <p:nvPr/>
          </p:nvCxnSpPr>
          <p:spPr>
            <a:xfrm flipV="1">
              <a:off x="4331110" y="1657442"/>
              <a:ext cx="1268361" cy="21919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Arrow Connector 20"/>
            <p:cNvCxnSpPr>
              <a:endCxn id="12" idx="0"/>
            </p:cNvCxnSpPr>
            <p:nvPr/>
          </p:nvCxnSpPr>
          <p:spPr>
            <a:xfrm>
              <a:off x="3490450" y="2061595"/>
              <a:ext cx="2531808" cy="63658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Arrow Connector 23"/>
            <p:cNvCxnSpPr>
              <a:stCxn id="16" idx="0"/>
              <a:endCxn id="13" idx="2"/>
            </p:cNvCxnSpPr>
            <p:nvPr/>
          </p:nvCxnSpPr>
          <p:spPr>
            <a:xfrm flipH="1" flipV="1">
              <a:off x="3121743" y="2061595"/>
              <a:ext cx="634180" cy="141705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7369277" y="3170104"/>
              <a:ext cx="1450260" cy="84900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/>
            <p:cNvCxnSpPr>
              <a:endCxn id="12" idx="2"/>
            </p:cNvCxnSpPr>
            <p:nvPr/>
          </p:nvCxnSpPr>
          <p:spPr>
            <a:xfrm flipH="1" flipV="1">
              <a:off x="6022258" y="3170104"/>
              <a:ext cx="845575" cy="84513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3323303" y="5124027"/>
              <a:ext cx="294968" cy="72668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Straight Arrow Connector 33"/>
            <p:cNvCxnSpPr>
              <a:stCxn id="2" idx="0"/>
              <a:endCxn id="9" idx="3"/>
            </p:cNvCxnSpPr>
            <p:nvPr/>
          </p:nvCxnSpPr>
          <p:spPr>
            <a:xfrm flipH="1" flipV="1">
              <a:off x="4100051" y="4893014"/>
              <a:ext cx="4719487" cy="755624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9" name="Group 38"/>
          <p:cNvGrpSpPr/>
          <p:nvPr/>
        </p:nvGrpSpPr>
        <p:grpSpPr>
          <a:xfrm>
            <a:off x="6379725" y="5467003"/>
            <a:ext cx="1291541" cy="3185652"/>
            <a:chOff x="1799303" y="7408593"/>
            <a:chExt cx="1291541" cy="2059872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1799303" y="7408593"/>
              <a:ext cx="1061884" cy="2059872"/>
            </a:xfrm>
            <a:prstGeom prst="straightConnector1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  <a:headEnd type="none"/>
              <a:tailEnd type="arrow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TextBox 40"/>
            <p:cNvSpPr txBox="1"/>
            <p:nvPr/>
          </p:nvSpPr>
          <p:spPr>
            <a:xfrm>
              <a:off x="2151484" y="8366380"/>
              <a:ext cx="939360" cy="3051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24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start</a:t>
              </a:r>
              <a:r>
                <a:rPr lang="es-ES_tradnl" sz="2400" dirty="0"/>
                <a:t>()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170903" y="1224080"/>
            <a:ext cx="5127522" cy="3657642"/>
            <a:chOff x="3170903" y="1224080"/>
            <a:chExt cx="5127522" cy="3657642"/>
          </a:xfrm>
        </p:grpSpPr>
        <p:sp>
          <p:nvSpPr>
            <p:cNvPr id="42" name="Rectangle 41"/>
            <p:cNvSpPr/>
            <p:nvPr/>
          </p:nvSpPr>
          <p:spPr>
            <a:xfrm>
              <a:off x="5289755" y="1224080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093109" y="2613436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19136" y="3954807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 flipV="1">
              <a:off x="7846142" y="4426731"/>
              <a:ext cx="452283" cy="45499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Arrow Connector 48"/>
            <p:cNvCxnSpPr>
              <a:stCxn id="44" idx="1"/>
              <a:endCxn id="9" idx="3"/>
            </p:cNvCxnSpPr>
            <p:nvPr/>
          </p:nvCxnSpPr>
          <p:spPr>
            <a:xfrm flipH="1" flipV="1">
              <a:off x="3170903" y="4126098"/>
              <a:ext cx="2448233" cy="6467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Arrow Connector 51"/>
            <p:cNvCxnSpPr>
              <a:stCxn id="44" idx="0"/>
              <a:endCxn id="43" idx="2"/>
            </p:cNvCxnSpPr>
            <p:nvPr/>
          </p:nvCxnSpPr>
          <p:spPr>
            <a:xfrm flipH="1" flipV="1">
              <a:off x="6302477" y="3085360"/>
              <a:ext cx="526027" cy="86944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6499122" y="1710437"/>
              <a:ext cx="232784" cy="90973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0" name="U-Turn Arrow 19"/>
          <p:cNvSpPr/>
          <p:nvPr/>
        </p:nvSpPr>
        <p:spPr>
          <a:xfrm rot="5400000">
            <a:off x="7942826" y="1470063"/>
            <a:ext cx="2217175" cy="2035278"/>
          </a:xfrm>
          <a:prstGeom prst="uturnArrow">
            <a:avLst>
              <a:gd name="adj1" fmla="val 3986"/>
              <a:gd name="adj2" fmla="val 25000"/>
              <a:gd name="adj3" fmla="val 18478"/>
              <a:gd name="adj4" fmla="val 43750"/>
              <a:gd name="adj5" fmla="val 100000"/>
            </a:avLst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819935" y="1931958"/>
            <a:ext cx="1968488" cy="47192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Control - </a:t>
            </a:r>
            <a:r>
              <a:rPr kumimoji="0" lang="es-ES_tradnl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loop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33169033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648929" y="221226"/>
            <a:ext cx="11828206" cy="62487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51935" y="5093119"/>
            <a:ext cx="2418735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400" dirty="0">
                <a:solidFill>
                  <a:schemeClr val="tx1"/>
                </a:solidFill>
              </a:rPr>
              <a:t>:</a:t>
            </a:r>
            <a:r>
              <a:rPr lang="es-ES_tradnl" sz="2400" dirty="0" err="1">
                <a:solidFill>
                  <a:schemeClr val="tx1"/>
                </a:solidFill>
              </a:rPr>
              <a:t>WAAdmin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52168" y="654564"/>
            <a:ext cx="8755625" cy="4699082"/>
            <a:chOff x="1681316" y="1421480"/>
            <a:chExt cx="8755625" cy="4699082"/>
          </a:xfrm>
        </p:grpSpPr>
        <p:sp>
          <p:nvSpPr>
            <p:cNvPr id="2" name="Rectangle 1"/>
            <p:cNvSpPr/>
            <p:nvPr/>
          </p:nvSpPr>
          <p:spPr>
            <a:xfrm>
              <a:off x="7610170" y="5648638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es-ES_tradnl" sz="2400" dirty="0" err="1">
                  <a:solidFill>
                    <a:schemeClr val="tx1"/>
                  </a:solidFill>
                </a:rPr>
                <a:t>ZNZincServer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81316" y="4657052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 dirty="0">
                  <a:solidFill>
                    <a:schemeClr val="tx1"/>
                  </a:solidFill>
                </a:rPr>
                <a:t>:</a:t>
              </a:r>
              <a:r>
                <a:rPr lang="es-ES_tradnl" sz="2400" dirty="0" err="1">
                  <a:solidFill>
                    <a:schemeClr val="tx1"/>
                  </a:solidFill>
                </a:rPr>
                <a:t>WAApplication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18206" y="2665494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2890" y="2698180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12375" y="1589671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18903" y="4039085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9471" y="1421480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46555" y="3478646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18" name="Straight Arrow Connector 17"/>
            <p:cNvCxnSpPr>
              <a:stCxn id="9" idx="0"/>
              <a:endCxn id="16" idx="2"/>
            </p:cNvCxnSpPr>
            <p:nvPr/>
          </p:nvCxnSpPr>
          <p:spPr>
            <a:xfrm flipV="1">
              <a:off x="2890684" y="3950570"/>
              <a:ext cx="865239" cy="706482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Arrow Connector 18"/>
            <p:cNvCxnSpPr>
              <a:endCxn id="15" idx="1"/>
            </p:cNvCxnSpPr>
            <p:nvPr/>
          </p:nvCxnSpPr>
          <p:spPr>
            <a:xfrm flipV="1">
              <a:off x="4331110" y="1657442"/>
              <a:ext cx="1268361" cy="21919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Arrow Connector 20"/>
            <p:cNvCxnSpPr>
              <a:endCxn id="12" idx="0"/>
            </p:cNvCxnSpPr>
            <p:nvPr/>
          </p:nvCxnSpPr>
          <p:spPr>
            <a:xfrm>
              <a:off x="3490450" y="2061595"/>
              <a:ext cx="2531808" cy="63658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Arrow Connector 23"/>
            <p:cNvCxnSpPr>
              <a:stCxn id="16" idx="0"/>
              <a:endCxn id="13" idx="2"/>
            </p:cNvCxnSpPr>
            <p:nvPr/>
          </p:nvCxnSpPr>
          <p:spPr>
            <a:xfrm flipH="1" flipV="1">
              <a:off x="3121743" y="2061595"/>
              <a:ext cx="634180" cy="141705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7369277" y="3170104"/>
              <a:ext cx="1450260" cy="84900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/>
            <p:cNvCxnSpPr>
              <a:endCxn id="12" idx="2"/>
            </p:cNvCxnSpPr>
            <p:nvPr/>
          </p:nvCxnSpPr>
          <p:spPr>
            <a:xfrm flipH="1" flipV="1">
              <a:off x="6022258" y="3170104"/>
              <a:ext cx="845575" cy="84513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3323303" y="5124027"/>
              <a:ext cx="294968" cy="72668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Straight Arrow Connector 33"/>
            <p:cNvCxnSpPr>
              <a:stCxn id="2" idx="0"/>
              <a:endCxn id="9" idx="3"/>
            </p:cNvCxnSpPr>
            <p:nvPr/>
          </p:nvCxnSpPr>
          <p:spPr>
            <a:xfrm flipH="1" flipV="1">
              <a:off x="4100051" y="4893014"/>
              <a:ext cx="4719487" cy="755624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9" name="Group 58"/>
          <p:cNvGrpSpPr/>
          <p:nvPr/>
        </p:nvGrpSpPr>
        <p:grpSpPr>
          <a:xfrm>
            <a:off x="3170903" y="1224080"/>
            <a:ext cx="5127522" cy="3657642"/>
            <a:chOff x="3170903" y="1224080"/>
            <a:chExt cx="5127522" cy="3657642"/>
          </a:xfrm>
        </p:grpSpPr>
        <p:sp>
          <p:nvSpPr>
            <p:cNvPr id="42" name="Rectangle 41"/>
            <p:cNvSpPr/>
            <p:nvPr/>
          </p:nvSpPr>
          <p:spPr>
            <a:xfrm>
              <a:off x="5289755" y="1224080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093109" y="2613436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19136" y="3954807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 flipV="1">
              <a:off x="7846142" y="4426731"/>
              <a:ext cx="452283" cy="45499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Arrow Connector 48"/>
            <p:cNvCxnSpPr>
              <a:stCxn id="44" idx="1"/>
              <a:endCxn id="9" idx="3"/>
            </p:cNvCxnSpPr>
            <p:nvPr/>
          </p:nvCxnSpPr>
          <p:spPr>
            <a:xfrm flipH="1" flipV="1">
              <a:off x="3170903" y="4126098"/>
              <a:ext cx="2448233" cy="6467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Arrow Connector 51"/>
            <p:cNvCxnSpPr>
              <a:stCxn id="44" idx="0"/>
              <a:endCxn id="43" idx="2"/>
            </p:cNvCxnSpPr>
            <p:nvPr/>
          </p:nvCxnSpPr>
          <p:spPr>
            <a:xfrm flipH="1" flipV="1">
              <a:off x="6302477" y="3085360"/>
              <a:ext cx="526027" cy="86944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6499122" y="1710437"/>
              <a:ext cx="232784" cy="90973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65" name="Group 64"/>
          <p:cNvGrpSpPr/>
          <p:nvPr/>
        </p:nvGrpSpPr>
        <p:grpSpPr>
          <a:xfrm>
            <a:off x="8298425" y="5467003"/>
            <a:ext cx="4516591" cy="4144964"/>
            <a:chOff x="8298425" y="5467003"/>
            <a:chExt cx="4516591" cy="4144964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016" y="7338667"/>
              <a:ext cx="4064000" cy="2273300"/>
            </a:xfrm>
            <a:prstGeom prst="rect">
              <a:avLst/>
            </a:prstGeom>
          </p:spPr>
        </p:pic>
        <p:cxnSp>
          <p:nvCxnSpPr>
            <p:cNvPr id="62" name="Straight Arrow Connector 61"/>
            <p:cNvCxnSpPr/>
            <p:nvPr/>
          </p:nvCxnSpPr>
          <p:spPr>
            <a:xfrm flipH="1" flipV="1">
              <a:off x="8298425" y="5467003"/>
              <a:ext cx="3508485" cy="3221382"/>
            </a:xfrm>
            <a:prstGeom prst="straightConnector1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  <a:headEnd type="none"/>
              <a:tailEnd type="arrow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TextBox 62"/>
            <p:cNvSpPr txBox="1"/>
            <p:nvPr/>
          </p:nvSpPr>
          <p:spPr>
            <a:xfrm>
              <a:off x="9473850" y="6810065"/>
              <a:ext cx="1949838" cy="4719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24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click</a:t>
              </a:r>
              <a:r>
                <a:rPr kumimoji="0" lang="mr-I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…</a:t>
              </a:r>
              <a:r>
                <a:rPr lang="es-ES_tradnl" sz="2400" dirty="0"/>
                <a:t>()</a:t>
              </a:r>
            </a:p>
          </p:txBody>
        </p:sp>
      </p:grpSp>
      <p:sp>
        <p:nvSpPr>
          <p:cNvPr id="36" name="U-Turn Arrow 35"/>
          <p:cNvSpPr/>
          <p:nvPr/>
        </p:nvSpPr>
        <p:spPr>
          <a:xfrm rot="5400000">
            <a:off x="7942826" y="1470063"/>
            <a:ext cx="2217175" cy="2035278"/>
          </a:xfrm>
          <a:prstGeom prst="uturnArrow">
            <a:avLst>
              <a:gd name="adj1" fmla="val 3986"/>
              <a:gd name="adj2" fmla="val 25000"/>
              <a:gd name="adj3" fmla="val 18478"/>
              <a:gd name="adj4" fmla="val 43750"/>
              <a:gd name="adj5" fmla="val 100000"/>
            </a:avLst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819935" y="1931958"/>
            <a:ext cx="1968488" cy="47192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Control - </a:t>
            </a:r>
            <a:r>
              <a:rPr kumimoji="0" lang="es-ES_tradnl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loop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53702217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585019" y="147815"/>
            <a:ext cx="11828206" cy="62487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51935" y="5093119"/>
            <a:ext cx="2418735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400" dirty="0">
                <a:solidFill>
                  <a:schemeClr val="tx1"/>
                </a:solidFill>
              </a:rPr>
              <a:t>:</a:t>
            </a:r>
            <a:r>
              <a:rPr lang="es-ES_tradnl" sz="2400" dirty="0" err="1">
                <a:solidFill>
                  <a:schemeClr val="tx1"/>
                </a:solidFill>
              </a:rPr>
              <a:t>WAAdmin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52168" y="654564"/>
            <a:ext cx="8755625" cy="6890218"/>
            <a:chOff x="1681316" y="1421480"/>
            <a:chExt cx="8755625" cy="6890218"/>
          </a:xfrm>
        </p:grpSpPr>
        <p:sp>
          <p:nvSpPr>
            <p:cNvPr id="2" name="Rectangle 1"/>
            <p:cNvSpPr/>
            <p:nvPr/>
          </p:nvSpPr>
          <p:spPr>
            <a:xfrm>
              <a:off x="7610170" y="5648638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es-ES_tradnl" sz="2400" dirty="0" err="1">
                  <a:solidFill>
                    <a:schemeClr val="tx1"/>
                  </a:solidFill>
                </a:rPr>
                <a:t>ZNZincServer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81316" y="4657052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 dirty="0">
                  <a:solidFill>
                    <a:schemeClr val="tx1"/>
                  </a:solidFill>
                </a:rPr>
                <a:t>:</a:t>
              </a:r>
              <a:r>
                <a:rPr lang="es-ES_tradnl" sz="2400" dirty="0" err="1">
                  <a:solidFill>
                    <a:schemeClr val="tx1"/>
                  </a:solidFill>
                </a:rPr>
                <a:t>WAApplication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18206" y="2665494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2890" y="2698180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12375" y="1589671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18903" y="4039085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9471" y="1421480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46555" y="3478646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18" name="Straight Arrow Connector 17"/>
            <p:cNvCxnSpPr>
              <a:stCxn id="9" idx="0"/>
              <a:endCxn id="16" idx="2"/>
            </p:cNvCxnSpPr>
            <p:nvPr/>
          </p:nvCxnSpPr>
          <p:spPr>
            <a:xfrm flipV="1">
              <a:off x="2890684" y="3950570"/>
              <a:ext cx="865239" cy="706482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Arrow Connector 18"/>
            <p:cNvCxnSpPr>
              <a:endCxn id="15" idx="1"/>
            </p:cNvCxnSpPr>
            <p:nvPr/>
          </p:nvCxnSpPr>
          <p:spPr>
            <a:xfrm flipV="1">
              <a:off x="4331110" y="1657442"/>
              <a:ext cx="1268361" cy="21919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Arrow Connector 20"/>
            <p:cNvCxnSpPr>
              <a:endCxn id="12" idx="0"/>
            </p:cNvCxnSpPr>
            <p:nvPr/>
          </p:nvCxnSpPr>
          <p:spPr>
            <a:xfrm>
              <a:off x="3490450" y="2061595"/>
              <a:ext cx="2531808" cy="63658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Arrow Connector 23"/>
            <p:cNvCxnSpPr>
              <a:stCxn id="16" idx="0"/>
              <a:endCxn id="13" idx="2"/>
            </p:cNvCxnSpPr>
            <p:nvPr/>
          </p:nvCxnSpPr>
          <p:spPr>
            <a:xfrm flipH="1" flipV="1">
              <a:off x="3121743" y="2061595"/>
              <a:ext cx="634180" cy="141705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7369277" y="3170104"/>
              <a:ext cx="1450260" cy="84900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4331110" y="6120562"/>
              <a:ext cx="1268361" cy="2191136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3323303" y="5124027"/>
              <a:ext cx="294968" cy="72668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Straight Arrow Connector 33"/>
            <p:cNvCxnSpPr>
              <a:stCxn id="2" idx="0"/>
              <a:endCxn id="9" idx="3"/>
            </p:cNvCxnSpPr>
            <p:nvPr/>
          </p:nvCxnSpPr>
          <p:spPr>
            <a:xfrm flipH="1" flipV="1">
              <a:off x="4100051" y="4893014"/>
              <a:ext cx="4719487" cy="755624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9" name="Group 58"/>
          <p:cNvGrpSpPr/>
          <p:nvPr/>
        </p:nvGrpSpPr>
        <p:grpSpPr>
          <a:xfrm>
            <a:off x="3170903" y="1224080"/>
            <a:ext cx="5127522" cy="3657642"/>
            <a:chOff x="3170903" y="1224080"/>
            <a:chExt cx="5127522" cy="3657642"/>
          </a:xfrm>
        </p:grpSpPr>
        <p:sp>
          <p:nvSpPr>
            <p:cNvPr id="42" name="Rectangle 41"/>
            <p:cNvSpPr/>
            <p:nvPr/>
          </p:nvSpPr>
          <p:spPr>
            <a:xfrm>
              <a:off x="5289755" y="1224080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093109" y="2613436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19136" y="3954807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 flipV="1">
              <a:off x="7846142" y="4426731"/>
              <a:ext cx="452283" cy="45499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Arrow Connector 48"/>
            <p:cNvCxnSpPr>
              <a:stCxn id="44" idx="1"/>
              <a:endCxn id="9" idx="3"/>
            </p:cNvCxnSpPr>
            <p:nvPr/>
          </p:nvCxnSpPr>
          <p:spPr>
            <a:xfrm flipH="1" flipV="1">
              <a:off x="3170903" y="4126098"/>
              <a:ext cx="2448233" cy="6467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Arrow Connector 51"/>
            <p:cNvCxnSpPr>
              <a:stCxn id="44" idx="0"/>
              <a:endCxn id="43" idx="2"/>
            </p:cNvCxnSpPr>
            <p:nvPr/>
          </p:nvCxnSpPr>
          <p:spPr>
            <a:xfrm flipH="1" flipV="1">
              <a:off x="6302477" y="3085360"/>
              <a:ext cx="526027" cy="86944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6499122" y="1710437"/>
              <a:ext cx="232784" cy="90973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65" name="Group 64"/>
          <p:cNvGrpSpPr/>
          <p:nvPr/>
        </p:nvGrpSpPr>
        <p:grpSpPr>
          <a:xfrm>
            <a:off x="8298425" y="5467003"/>
            <a:ext cx="4516591" cy="4144964"/>
            <a:chOff x="8298425" y="5467003"/>
            <a:chExt cx="4516591" cy="4144964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016" y="7338667"/>
              <a:ext cx="4064000" cy="2273300"/>
            </a:xfrm>
            <a:prstGeom prst="rect">
              <a:avLst/>
            </a:prstGeom>
          </p:spPr>
        </p:pic>
        <p:cxnSp>
          <p:nvCxnSpPr>
            <p:cNvPr id="62" name="Straight Arrow Connector 61"/>
            <p:cNvCxnSpPr/>
            <p:nvPr/>
          </p:nvCxnSpPr>
          <p:spPr>
            <a:xfrm flipH="1" flipV="1">
              <a:off x="8298425" y="5467003"/>
              <a:ext cx="3508485" cy="3221382"/>
            </a:xfrm>
            <a:prstGeom prst="straightConnector1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  <a:headEnd type="none"/>
              <a:tailEnd type="arrow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TextBox 62"/>
            <p:cNvSpPr txBox="1"/>
            <p:nvPr/>
          </p:nvSpPr>
          <p:spPr>
            <a:xfrm>
              <a:off x="9473850" y="6810065"/>
              <a:ext cx="1949838" cy="4719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24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click</a:t>
              </a:r>
              <a:r>
                <a:rPr kumimoji="0" lang="mr-I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…</a:t>
              </a:r>
              <a:r>
                <a:rPr lang="es-ES_tradnl" sz="2400" dirty="0"/>
                <a:t>()</a:t>
              </a:r>
            </a:p>
          </p:txBody>
        </p:sp>
      </p:grpSp>
      <p:cxnSp>
        <p:nvCxnSpPr>
          <p:cNvPr id="66" name="Straight Arrow Connector 65"/>
          <p:cNvCxnSpPr>
            <a:endCxn id="11" idx="2"/>
          </p:cNvCxnSpPr>
          <p:nvPr/>
        </p:nvCxnSpPr>
        <p:spPr>
          <a:xfrm flipH="1" flipV="1">
            <a:off x="8298426" y="2370502"/>
            <a:ext cx="147483" cy="251122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headEnd type="none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/>
          <p:cNvCxnSpPr>
            <a:stCxn id="11" idx="0"/>
          </p:cNvCxnSpPr>
          <p:nvPr/>
        </p:nvCxnSpPr>
        <p:spPr>
          <a:xfrm flipH="1" flipV="1">
            <a:off x="6076336" y="1696004"/>
            <a:ext cx="2222090" cy="202574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headEnd type="none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Rectangle 46"/>
          <p:cNvSpPr/>
          <p:nvPr/>
        </p:nvSpPr>
        <p:spPr>
          <a:xfrm>
            <a:off x="1772254" y="7544782"/>
            <a:ext cx="2418735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400" dirty="0">
                <a:solidFill>
                  <a:schemeClr val="tx1"/>
                </a:solidFill>
              </a:rPr>
              <a:t>:</a:t>
            </a:r>
            <a:r>
              <a:rPr lang="es-ES_tradnl" sz="2400" dirty="0" err="1">
                <a:solidFill>
                  <a:schemeClr val="tx1"/>
                </a:solidFill>
              </a:rPr>
              <a:t>SNComponent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058268" y="4847836"/>
            <a:ext cx="2185215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400" dirty="0">
                <a:solidFill>
                  <a:schemeClr val="tx1"/>
                </a:solidFill>
              </a:rPr>
              <a:t>:</a:t>
            </a:r>
            <a:r>
              <a:rPr lang="es-ES" sz="2400" dirty="0" err="1">
                <a:solidFill>
                  <a:schemeClr val="tx1"/>
                </a:solidFill>
              </a:rPr>
              <a:t>WASession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1" name="Straight Arrow Connector 50"/>
          <p:cNvCxnSpPr>
            <a:endCxn id="50" idx="1"/>
          </p:cNvCxnSpPr>
          <p:nvPr/>
        </p:nvCxnSpPr>
        <p:spPr>
          <a:xfrm>
            <a:off x="3097160" y="4375912"/>
            <a:ext cx="961108" cy="70788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U-Turn Arrow 38"/>
          <p:cNvSpPr/>
          <p:nvPr/>
        </p:nvSpPr>
        <p:spPr>
          <a:xfrm rot="5400000">
            <a:off x="7942826" y="1470063"/>
            <a:ext cx="2217175" cy="2035278"/>
          </a:xfrm>
          <a:prstGeom prst="uturnArrow">
            <a:avLst>
              <a:gd name="adj1" fmla="val 3986"/>
              <a:gd name="adj2" fmla="val 25000"/>
              <a:gd name="adj3" fmla="val 18478"/>
              <a:gd name="adj4" fmla="val 43750"/>
              <a:gd name="adj5" fmla="val 100000"/>
            </a:avLst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19935" y="1931958"/>
            <a:ext cx="1968488" cy="47192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Control - </a:t>
            </a:r>
            <a:r>
              <a:rPr kumimoji="0" lang="es-ES_tradnl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loop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34997238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8929" y="221226"/>
            <a:ext cx="11828206" cy="62487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51935" y="5093119"/>
            <a:ext cx="2418735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400" dirty="0">
                <a:solidFill>
                  <a:schemeClr val="tx1"/>
                </a:solidFill>
              </a:rPr>
              <a:t>:</a:t>
            </a:r>
            <a:r>
              <a:rPr lang="es-ES_tradnl" sz="2400" dirty="0" err="1">
                <a:solidFill>
                  <a:schemeClr val="tx1"/>
                </a:solidFill>
              </a:rPr>
              <a:t>WAAdmin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52168" y="654564"/>
            <a:ext cx="8755625" cy="4699082"/>
            <a:chOff x="1681316" y="1421480"/>
            <a:chExt cx="8755625" cy="4699082"/>
          </a:xfrm>
        </p:grpSpPr>
        <p:sp>
          <p:nvSpPr>
            <p:cNvPr id="2" name="Rectangle 1"/>
            <p:cNvSpPr/>
            <p:nvPr/>
          </p:nvSpPr>
          <p:spPr>
            <a:xfrm>
              <a:off x="7610170" y="5648638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es-ES_tradnl" sz="2400" dirty="0" err="1">
                  <a:solidFill>
                    <a:schemeClr val="tx1"/>
                  </a:solidFill>
                </a:rPr>
                <a:t>ZNZincServer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81316" y="4657052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 dirty="0">
                  <a:solidFill>
                    <a:schemeClr val="tx1"/>
                  </a:solidFill>
                </a:rPr>
                <a:t>:</a:t>
              </a:r>
              <a:r>
                <a:rPr lang="es-ES_tradnl" sz="2400" dirty="0" err="1">
                  <a:solidFill>
                    <a:schemeClr val="tx1"/>
                  </a:solidFill>
                </a:rPr>
                <a:t>WAApplication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18206" y="2665494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2890" y="2698180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12375" y="1589671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18903" y="4039085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9471" y="1421480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46555" y="3478646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18" name="Straight Arrow Connector 17"/>
            <p:cNvCxnSpPr>
              <a:stCxn id="9" idx="0"/>
              <a:endCxn id="16" idx="2"/>
            </p:cNvCxnSpPr>
            <p:nvPr/>
          </p:nvCxnSpPr>
          <p:spPr>
            <a:xfrm flipV="1">
              <a:off x="2890684" y="3950570"/>
              <a:ext cx="865239" cy="706482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Arrow Connector 18"/>
            <p:cNvCxnSpPr>
              <a:endCxn id="15" idx="1"/>
            </p:cNvCxnSpPr>
            <p:nvPr/>
          </p:nvCxnSpPr>
          <p:spPr>
            <a:xfrm flipV="1">
              <a:off x="4331110" y="1657442"/>
              <a:ext cx="1268361" cy="21919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Arrow Connector 20"/>
            <p:cNvCxnSpPr>
              <a:endCxn id="12" idx="0"/>
            </p:cNvCxnSpPr>
            <p:nvPr/>
          </p:nvCxnSpPr>
          <p:spPr>
            <a:xfrm>
              <a:off x="3490450" y="2061595"/>
              <a:ext cx="2531808" cy="63658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Arrow Connector 23"/>
            <p:cNvCxnSpPr>
              <a:stCxn id="16" idx="0"/>
              <a:endCxn id="13" idx="2"/>
            </p:cNvCxnSpPr>
            <p:nvPr/>
          </p:nvCxnSpPr>
          <p:spPr>
            <a:xfrm flipH="1" flipV="1">
              <a:off x="3121743" y="2061595"/>
              <a:ext cx="634180" cy="141705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7369277" y="3170104"/>
              <a:ext cx="1450260" cy="84900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/>
            <p:cNvCxnSpPr>
              <a:endCxn id="12" idx="2"/>
            </p:cNvCxnSpPr>
            <p:nvPr/>
          </p:nvCxnSpPr>
          <p:spPr>
            <a:xfrm flipH="1" flipV="1">
              <a:off x="6022258" y="3170104"/>
              <a:ext cx="845575" cy="84513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3323303" y="5124027"/>
              <a:ext cx="294968" cy="72668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Straight Arrow Connector 33"/>
            <p:cNvCxnSpPr>
              <a:stCxn id="2" idx="0"/>
              <a:endCxn id="9" idx="3"/>
            </p:cNvCxnSpPr>
            <p:nvPr/>
          </p:nvCxnSpPr>
          <p:spPr>
            <a:xfrm flipH="1" flipV="1">
              <a:off x="4100051" y="4893014"/>
              <a:ext cx="4719487" cy="755624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9" name="Group 58"/>
          <p:cNvGrpSpPr/>
          <p:nvPr/>
        </p:nvGrpSpPr>
        <p:grpSpPr>
          <a:xfrm>
            <a:off x="3170903" y="1224080"/>
            <a:ext cx="5127522" cy="3657642"/>
            <a:chOff x="3170903" y="1224080"/>
            <a:chExt cx="5127522" cy="3657642"/>
          </a:xfrm>
        </p:grpSpPr>
        <p:sp>
          <p:nvSpPr>
            <p:cNvPr id="42" name="Rectangle 41"/>
            <p:cNvSpPr/>
            <p:nvPr/>
          </p:nvSpPr>
          <p:spPr>
            <a:xfrm>
              <a:off x="5289755" y="1224080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093109" y="2613436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19136" y="3954807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 flipV="1">
              <a:off x="7846142" y="4426731"/>
              <a:ext cx="452283" cy="45499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Arrow Connector 48"/>
            <p:cNvCxnSpPr>
              <a:stCxn id="44" idx="1"/>
              <a:endCxn id="9" idx="3"/>
            </p:cNvCxnSpPr>
            <p:nvPr/>
          </p:nvCxnSpPr>
          <p:spPr>
            <a:xfrm flipH="1" flipV="1">
              <a:off x="3170903" y="4126098"/>
              <a:ext cx="2448233" cy="6467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Arrow Connector 51"/>
            <p:cNvCxnSpPr>
              <a:stCxn id="44" idx="0"/>
              <a:endCxn id="43" idx="2"/>
            </p:cNvCxnSpPr>
            <p:nvPr/>
          </p:nvCxnSpPr>
          <p:spPr>
            <a:xfrm flipH="1" flipV="1">
              <a:off x="6302477" y="3085360"/>
              <a:ext cx="526027" cy="86944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6499122" y="1710437"/>
              <a:ext cx="232784" cy="90973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65" name="Group 64"/>
          <p:cNvGrpSpPr/>
          <p:nvPr/>
        </p:nvGrpSpPr>
        <p:grpSpPr>
          <a:xfrm>
            <a:off x="8298425" y="5467003"/>
            <a:ext cx="4516591" cy="4144964"/>
            <a:chOff x="8298425" y="5467003"/>
            <a:chExt cx="4516591" cy="4144964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016" y="7338667"/>
              <a:ext cx="4064000" cy="2273300"/>
            </a:xfrm>
            <a:prstGeom prst="rect">
              <a:avLst/>
            </a:prstGeom>
          </p:spPr>
        </p:pic>
        <p:cxnSp>
          <p:nvCxnSpPr>
            <p:cNvPr id="62" name="Straight Arrow Connector 61"/>
            <p:cNvCxnSpPr/>
            <p:nvPr/>
          </p:nvCxnSpPr>
          <p:spPr>
            <a:xfrm flipH="1" flipV="1">
              <a:off x="8298425" y="5467003"/>
              <a:ext cx="3508485" cy="3221382"/>
            </a:xfrm>
            <a:prstGeom prst="straightConnector1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  <a:headEnd type="none"/>
              <a:tailEnd type="arrow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TextBox 62"/>
            <p:cNvSpPr txBox="1"/>
            <p:nvPr/>
          </p:nvSpPr>
          <p:spPr>
            <a:xfrm>
              <a:off x="9473850" y="6810065"/>
              <a:ext cx="1949838" cy="4719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24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click</a:t>
              </a:r>
              <a:r>
                <a:rPr kumimoji="0" lang="mr-I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…</a:t>
              </a:r>
              <a:r>
                <a:rPr lang="es-ES_tradnl" sz="2400" dirty="0"/>
                <a:t>()</a:t>
              </a:r>
            </a:p>
          </p:txBody>
        </p:sp>
      </p:grpSp>
      <p:cxnSp>
        <p:nvCxnSpPr>
          <p:cNvPr id="66" name="Straight Arrow Connector 65"/>
          <p:cNvCxnSpPr>
            <a:endCxn id="11" idx="2"/>
          </p:cNvCxnSpPr>
          <p:nvPr/>
        </p:nvCxnSpPr>
        <p:spPr>
          <a:xfrm flipH="1" flipV="1">
            <a:off x="8298426" y="2370502"/>
            <a:ext cx="147483" cy="251122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headEnd type="none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/>
          <p:cNvCxnSpPr>
            <a:stCxn id="11" idx="0"/>
          </p:cNvCxnSpPr>
          <p:nvPr/>
        </p:nvCxnSpPr>
        <p:spPr>
          <a:xfrm flipH="1" flipV="1">
            <a:off x="6076336" y="1696004"/>
            <a:ext cx="2222090" cy="202574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headEnd type="none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Arrow Connector 71"/>
          <p:cNvCxnSpPr>
            <a:endCxn id="75" idx="0"/>
          </p:cNvCxnSpPr>
          <p:nvPr/>
        </p:nvCxnSpPr>
        <p:spPr>
          <a:xfrm flipH="1">
            <a:off x="2981622" y="1728463"/>
            <a:ext cx="2755503" cy="581631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headEnd type="none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ectangle 74"/>
          <p:cNvSpPr/>
          <p:nvPr/>
        </p:nvSpPr>
        <p:spPr>
          <a:xfrm>
            <a:off x="1772254" y="7544782"/>
            <a:ext cx="2418735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400" dirty="0">
                <a:solidFill>
                  <a:schemeClr val="tx1"/>
                </a:solidFill>
              </a:rPr>
              <a:t>:</a:t>
            </a:r>
            <a:r>
              <a:rPr lang="es-ES_tradnl" sz="2400" dirty="0" err="1">
                <a:solidFill>
                  <a:schemeClr val="tx1"/>
                </a:solidFill>
              </a:rPr>
              <a:t>SNComponent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927122" y="6654895"/>
            <a:ext cx="2704266" cy="47192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renderContentOn</a:t>
            </a:r>
            <a:r>
              <a:rPr lang="es-ES_tradnl" sz="2400" dirty="0"/>
              <a:t>()</a:t>
            </a:r>
          </a:p>
        </p:txBody>
      </p:sp>
      <p:sp>
        <p:nvSpPr>
          <p:cNvPr id="39" name="U-Turn Arrow 38"/>
          <p:cNvSpPr/>
          <p:nvPr/>
        </p:nvSpPr>
        <p:spPr>
          <a:xfrm rot="5400000">
            <a:off x="7942826" y="1470063"/>
            <a:ext cx="2217175" cy="2035278"/>
          </a:xfrm>
          <a:prstGeom prst="uturnArrow">
            <a:avLst>
              <a:gd name="adj1" fmla="val 3986"/>
              <a:gd name="adj2" fmla="val 25000"/>
              <a:gd name="adj3" fmla="val 18478"/>
              <a:gd name="adj4" fmla="val 43750"/>
              <a:gd name="adj5" fmla="val 100000"/>
            </a:avLst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19935" y="1931958"/>
            <a:ext cx="1968488" cy="47192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Control - </a:t>
            </a:r>
            <a:r>
              <a:rPr kumimoji="0" lang="es-ES_tradnl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loop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47382784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8929" y="221226"/>
            <a:ext cx="11828206" cy="62487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51935" y="5093119"/>
            <a:ext cx="2418735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400" dirty="0">
                <a:solidFill>
                  <a:schemeClr val="tx1"/>
                </a:solidFill>
              </a:rPr>
              <a:t>:</a:t>
            </a:r>
            <a:r>
              <a:rPr lang="es-ES_tradnl" sz="2400" dirty="0" err="1">
                <a:solidFill>
                  <a:schemeClr val="tx1"/>
                </a:solidFill>
              </a:rPr>
              <a:t>WAAdmin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52168" y="654564"/>
            <a:ext cx="8755625" cy="4699082"/>
            <a:chOff x="1681316" y="1421480"/>
            <a:chExt cx="8755625" cy="4699082"/>
          </a:xfrm>
        </p:grpSpPr>
        <p:sp>
          <p:nvSpPr>
            <p:cNvPr id="2" name="Rectangle 1"/>
            <p:cNvSpPr/>
            <p:nvPr/>
          </p:nvSpPr>
          <p:spPr>
            <a:xfrm>
              <a:off x="7610170" y="5648638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es-ES_tradnl" sz="2400" dirty="0" err="1">
                  <a:solidFill>
                    <a:schemeClr val="tx1"/>
                  </a:solidFill>
                </a:rPr>
                <a:t>ZNZincServer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81316" y="4657052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 dirty="0">
                  <a:solidFill>
                    <a:schemeClr val="tx1"/>
                  </a:solidFill>
                </a:rPr>
                <a:t>:</a:t>
              </a:r>
              <a:r>
                <a:rPr lang="es-ES_tradnl" sz="2400" dirty="0" err="1">
                  <a:solidFill>
                    <a:schemeClr val="tx1"/>
                  </a:solidFill>
                </a:rPr>
                <a:t>WAApplication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18206" y="2665494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2890" y="2698180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12375" y="1589671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18903" y="4039085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9471" y="1421480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46555" y="3478646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18" name="Straight Arrow Connector 17"/>
            <p:cNvCxnSpPr>
              <a:stCxn id="9" idx="0"/>
              <a:endCxn id="16" idx="2"/>
            </p:cNvCxnSpPr>
            <p:nvPr/>
          </p:nvCxnSpPr>
          <p:spPr>
            <a:xfrm flipV="1">
              <a:off x="2890684" y="3950570"/>
              <a:ext cx="865239" cy="706482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Arrow Connector 18"/>
            <p:cNvCxnSpPr>
              <a:endCxn id="15" idx="1"/>
            </p:cNvCxnSpPr>
            <p:nvPr/>
          </p:nvCxnSpPr>
          <p:spPr>
            <a:xfrm flipV="1">
              <a:off x="4331110" y="1657442"/>
              <a:ext cx="1268361" cy="21919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Arrow Connector 20"/>
            <p:cNvCxnSpPr>
              <a:endCxn id="12" idx="0"/>
            </p:cNvCxnSpPr>
            <p:nvPr/>
          </p:nvCxnSpPr>
          <p:spPr>
            <a:xfrm>
              <a:off x="3490450" y="2061595"/>
              <a:ext cx="2531808" cy="63658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Arrow Connector 23"/>
            <p:cNvCxnSpPr>
              <a:stCxn id="16" idx="0"/>
              <a:endCxn id="13" idx="2"/>
            </p:cNvCxnSpPr>
            <p:nvPr/>
          </p:nvCxnSpPr>
          <p:spPr>
            <a:xfrm flipH="1" flipV="1">
              <a:off x="3121743" y="2061595"/>
              <a:ext cx="634180" cy="141705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7369277" y="3170104"/>
              <a:ext cx="1450260" cy="84900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/>
            <p:cNvCxnSpPr>
              <a:endCxn id="12" idx="2"/>
            </p:cNvCxnSpPr>
            <p:nvPr/>
          </p:nvCxnSpPr>
          <p:spPr>
            <a:xfrm flipH="1" flipV="1">
              <a:off x="6022258" y="3170104"/>
              <a:ext cx="845575" cy="84513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3323303" y="5124027"/>
              <a:ext cx="294968" cy="72668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Straight Arrow Connector 33"/>
            <p:cNvCxnSpPr>
              <a:stCxn id="2" idx="0"/>
              <a:endCxn id="9" idx="3"/>
            </p:cNvCxnSpPr>
            <p:nvPr/>
          </p:nvCxnSpPr>
          <p:spPr>
            <a:xfrm flipH="1" flipV="1">
              <a:off x="4100051" y="4893014"/>
              <a:ext cx="4719487" cy="755624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9" name="Group 58"/>
          <p:cNvGrpSpPr/>
          <p:nvPr/>
        </p:nvGrpSpPr>
        <p:grpSpPr>
          <a:xfrm>
            <a:off x="3170903" y="1224080"/>
            <a:ext cx="5127522" cy="3657642"/>
            <a:chOff x="3170903" y="1224080"/>
            <a:chExt cx="5127522" cy="3657642"/>
          </a:xfrm>
        </p:grpSpPr>
        <p:sp>
          <p:nvSpPr>
            <p:cNvPr id="42" name="Rectangle 41"/>
            <p:cNvSpPr/>
            <p:nvPr/>
          </p:nvSpPr>
          <p:spPr>
            <a:xfrm>
              <a:off x="5289755" y="1224080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093109" y="2613436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19136" y="3954807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 flipV="1">
              <a:off x="7846142" y="4426731"/>
              <a:ext cx="452283" cy="45499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Arrow Connector 48"/>
            <p:cNvCxnSpPr>
              <a:stCxn id="44" idx="1"/>
              <a:endCxn id="9" idx="3"/>
            </p:cNvCxnSpPr>
            <p:nvPr/>
          </p:nvCxnSpPr>
          <p:spPr>
            <a:xfrm flipH="1" flipV="1">
              <a:off x="3170903" y="4126098"/>
              <a:ext cx="2448233" cy="6467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Arrow Connector 51"/>
            <p:cNvCxnSpPr>
              <a:stCxn id="44" idx="0"/>
              <a:endCxn id="43" idx="2"/>
            </p:cNvCxnSpPr>
            <p:nvPr/>
          </p:nvCxnSpPr>
          <p:spPr>
            <a:xfrm flipH="1" flipV="1">
              <a:off x="6302477" y="3085360"/>
              <a:ext cx="526027" cy="86944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6499122" y="1710437"/>
              <a:ext cx="232784" cy="90973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65" name="Group 64"/>
          <p:cNvGrpSpPr/>
          <p:nvPr/>
        </p:nvGrpSpPr>
        <p:grpSpPr>
          <a:xfrm>
            <a:off x="8298425" y="5467003"/>
            <a:ext cx="4516591" cy="4144964"/>
            <a:chOff x="8298425" y="5467003"/>
            <a:chExt cx="4516591" cy="4144964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016" y="7338667"/>
              <a:ext cx="4064000" cy="2273300"/>
            </a:xfrm>
            <a:prstGeom prst="rect">
              <a:avLst/>
            </a:prstGeom>
          </p:spPr>
        </p:pic>
        <p:cxnSp>
          <p:nvCxnSpPr>
            <p:cNvPr id="62" name="Straight Arrow Connector 61"/>
            <p:cNvCxnSpPr/>
            <p:nvPr/>
          </p:nvCxnSpPr>
          <p:spPr>
            <a:xfrm flipH="1" flipV="1">
              <a:off x="8298425" y="5467003"/>
              <a:ext cx="3508485" cy="3221382"/>
            </a:xfrm>
            <a:prstGeom prst="straightConnector1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  <a:headEnd type="none"/>
              <a:tailEnd type="arrow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TextBox 62"/>
            <p:cNvSpPr txBox="1"/>
            <p:nvPr/>
          </p:nvSpPr>
          <p:spPr>
            <a:xfrm>
              <a:off x="9473850" y="6810065"/>
              <a:ext cx="1949838" cy="4719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24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click</a:t>
              </a:r>
              <a:r>
                <a:rPr kumimoji="0" lang="mr-I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…</a:t>
              </a:r>
              <a:r>
                <a:rPr lang="es-ES_tradnl" sz="2400" dirty="0"/>
                <a:t>()</a:t>
              </a:r>
            </a:p>
          </p:txBody>
        </p:sp>
      </p:grpSp>
      <p:cxnSp>
        <p:nvCxnSpPr>
          <p:cNvPr id="66" name="Straight Arrow Connector 65"/>
          <p:cNvCxnSpPr>
            <a:endCxn id="11" idx="2"/>
          </p:cNvCxnSpPr>
          <p:nvPr/>
        </p:nvCxnSpPr>
        <p:spPr>
          <a:xfrm flipH="1" flipV="1">
            <a:off x="8298426" y="2370502"/>
            <a:ext cx="147483" cy="251122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headEnd type="none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/>
          <p:cNvCxnSpPr>
            <a:stCxn id="11" idx="0"/>
          </p:cNvCxnSpPr>
          <p:nvPr/>
        </p:nvCxnSpPr>
        <p:spPr>
          <a:xfrm flipH="1" flipV="1">
            <a:off x="6076336" y="1696004"/>
            <a:ext cx="2222090" cy="202574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headEnd type="none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Arrow Connector 71"/>
          <p:cNvCxnSpPr>
            <a:endCxn id="75" idx="0"/>
          </p:cNvCxnSpPr>
          <p:nvPr/>
        </p:nvCxnSpPr>
        <p:spPr>
          <a:xfrm flipH="1">
            <a:off x="2981622" y="1728463"/>
            <a:ext cx="2755503" cy="581631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headEnd type="none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ectangle 74"/>
          <p:cNvSpPr/>
          <p:nvPr/>
        </p:nvSpPr>
        <p:spPr>
          <a:xfrm>
            <a:off x="1772254" y="7544782"/>
            <a:ext cx="2418735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400" dirty="0">
                <a:solidFill>
                  <a:schemeClr val="tx1"/>
                </a:solidFill>
              </a:rPr>
              <a:t>:</a:t>
            </a:r>
            <a:r>
              <a:rPr lang="es-ES_tradnl" sz="2400" dirty="0" err="1">
                <a:solidFill>
                  <a:schemeClr val="tx1"/>
                </a:solidFill>
              </a:rPr>
              <a:t>SNComponent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927122" y="6654895"/>
            <a:ext cx="2704266" cy="47192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renderContentOn</a:t>
            </a:r>
            <a:r>
              <a:rPr lang="es-ES_tradnl" sz="2400" dirty="0"/>
              <a:t>()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61535" y="8495544"/>
            <a:ext cx="482183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¡Inversión</a:t>
            </a:r>
            <a:r>
              <a:rPr kumimoji="0" lang="es-ES_tradnl" sz="36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s-ES_tradnl" sz="36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 </a:t>
            </a:r>
            <a:r>
              <a:rPr kumimoji="0" lang="es-ES_tradnl" sz="3600" b="1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control!</a:t>
            </a:r>
            <a:endParaRPr kumimoji="0" lang="es-ES_tradnl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U-Turn Arrow 38"/>
          <p:cNvSpPr/>
          <p:nvPr/>
        </p:nvSpPr>
        <p:spPr>
          <a:xfrm rot="5400000">
            <a:off x="7942826" y="1470063"/>
            <a:ext cx="2217175" cy="2035278"/>
          </a:xfrm>
          <a:prstGeom prst="uturnArrow">
            <a:avLst>
              <a:gd name="adj1" fmla="val 3986"/>
              <a:gd name="adj2" fmla="val 25000"/>
              <a:gd name="adj3" fmla="val 18478"/>
              <a:gd name="adj4" fmla="val 43750"/>
              <a:gd name="adj5" fmla="val 100000"/>
            </a:avLst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19935" y="1931958"/>
            <a:ext cx="1968488" cy="47192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Control - </a:t>
            </a:r>
            <a:r>
              <a:rPr kumimoji="0" lang="es-ES_tradnl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loop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2028918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_tradnl" dirty="0"/>
              <a:t>Inversión de control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La inversión de control es la característica principal de la arquitectura run-time de un </a:t>
            </a:r>
            <a:r>
              <a:rPr lang="es-ES_tradnl" dirty="0" err="1"/>
              <a:t>framework</a:t>
            </a:r>
            <a:endParaRPr lang="es-ES_tradnl" dirty="0"/>
          </a:p>
          <a:p>
            <a:r>
              <a:rPr lang="es-ES_tradnl" dirty="0"/>
              <a:t>Esta característica permite que los pasos canónicos de procesamiento de la aplicación (comunes a todas las instancias) sean especializados por </a:t>
            </a:r>
            <a:r>
              <a:rPr lang="es-ES_tradnl" b="1" dirty="0"/>
              <a:t>objetos tipo manejadores de eventos </a:t>
            </a:r>
            <a:r>
              <a:rPr lang="es-ES_tradnl" dirty="0"/>
              <a:t>a los que </a:t>
            </a:r>
            <a:r>
              <a:rPr lang="es-ES_tradnl" b="1" dirty="0"/>
              <a:t>invoca el </a:t>
            </a:r>
            <a:r>
              <a:rPr lang="es-ES_tradnl" b="1" dirty="0" err="1"/>
              <a:t>framework</a:t>
            </a:r>
            <a:r>
              <a:rPr lang="es-ES_tradnl" b="1" dirty="0"/>
              <a:t> como parte de su mecanismo reactivo de despacho</a:t>
            </a:r>
          </a:p>
        </p:txBody>
      </p:sp>
    </p:spTree>
    <p:extLst>
      <p:ext uri="{BB962C8B-B14F-4D97-AF65-F5344CB8AC3E}">
        <p14:creationId xmlns:p14="http://schemas.microsoft.com/office/powerpoint/2010/main" val="97259658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/>
          </p:cNvSpPr>
          <p:nvPr>
            <p:ph type="title"/>
          </p:nvPr>
        </p:nvSpPr>
        <p:spPr>
          <a:xfrm>
            <a:off x="999862" y="159088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sz="5400" dirty="0" err="1"/>
              <a:t>PersonEditorComponent</a:t>
            </a:r>
            <a:br>
              <a:rPr lang="es-ES" sz="5400" dirty="0"/>
            </a:br>
            <a:r>
              <a:rPr lang="es-ES" sz="5400" dirty="0"/>
              <a:t>(Tres casos de IC)</a:t>
            </a:r>
            <a:endParaRPr sz="5400" dirty="0"/>
          </a:p>
        </p:txBody>
      </p:sp>
      <p:pic>
        <p:nvPicPr>
          <p:cNvPr id="40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862" y="2450925"/>
            <a:ext cx="4584701" cy="382270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0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6496" y="6478040"/>
            <a:ext cx="2490938" cy="63405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0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99444" y="7354340"/>
            <a:ext cx="2310785" cy="63405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0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33000" y="8230640"/>
            <a:ext cx="1386078" cy="63405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09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09953" y="5672612"/>
            <a:ext cx="1268115" cy="63405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10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30774" y="6737245"/>
            <a:ext cx="2888685" cy="106281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11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16557" y="8010209"/>
            <a:ext cx="1889205" cy="786113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12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309196" y="2494128"/>
            <a:ext cx="3005865" cy="908750"/>
          </a:xfrm>
          <a:prstGeom prst="rect">
            <a:avLst/>
          </a:prstGeom>
          <a:ln w="50800">
            <a:solidFill>
              <a:schemeClr val="accent1"/>
            </a:solidFill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413" name="pasted-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026994" y="2439209"/>
            <a:ext cx="2197101" cy="35941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958402" y="2363570"/>
            <a:ext cx="2490952" cy="440878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82921" y="3334033"/>
            <a:ext cx="3608886" cy="440878"/>
          </a:xfrm>
          <a:prstGeom prst="rect">
            <a:avLst/>
          </a:prstGeom>
          <a:noFill/>
          <a:ln w="38100" cap="flat">
            <a:solidFill>
              <a:schemeClr val="accent6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82921" y="4615774"/>
            <a:ext cx="2978265" cy="744501"/>
          </a:xfrm>
          <a:prstGeom prst="rect">
            <a:avLst/>
          </a:prstGeom>
          <a:noFill/>
          <a:ln w="38100" cap="flat">
            <a:solidFill>
              <a:schemeClr val="accent6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05977" y="3774911"/>
            <a:ext cx="210314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dirty="0"/>
              <a:t>#</a:t>
            </a:r>
            <a:r>
              <a:rPr lang="es-ES_tradnl" dirty="0" err="1"/>
              <a:t>perform</a:t>
            </a:r>
            <a:r>
              <a:rPr lang="es-ES_tradnl" dirty="0"/>
              <a:t>:</a:t>
            </a:r>
            <a:endParaRPr kumimoji="0" lang="es-ES_tradnl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37123" y="4500784"/>
            <a:ext cx="176971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/>
              <a:t>bloques</a:t>
            </a:r>
            <a:endParaRPr kumimoji="0" lang="es-ES_tradnl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" name="Straight Connector 18"/>
          <p:cNvCxnSpPr>
            <a:endCxn id="18" idx="1"/>
          </p:cNvCxnSpPr>
          <p:nvPr/>
        </p:nvCxnSpPr>
        <p:spPr>
          <a:xfrm flipV="1">
            <a:off x="4761186" y="4829079"/>
            <a:ext cx="1475937" cy="12129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>
            <a:endCxn id="3" idx="1"/>
          </p:cNvCxnSpPr>
          <p:nvPr/>
        </p:nvCxnSpPr>
        <p:spPr>
          <a:xfrm>
            <a:off x="5391807" y="3554948"/>
            <a:ext cx="714170" cy="54825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2013704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Hotspo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dirty="0"/>
              <a:t>Hotspots</a:t>
            </a:r>
          </a:p>
        </p:txBody>
      </p:sp>
      <p:sp>
        <p:nvSpPr>
          <p:cNvPr id="123" name="Hotspot: son las partes en un framework donde ocurre la adaptación.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86715" indent="-386715" defTabSz="508254">
              <a:spcBef>
                <a:spcPts val="3600"/>
              </a:spcBef>
              <a:defRPr sz="3132"/>
            </a:pPr>
            <a:r>
              <a:rPr dirty="0"/>
              <a:t>Hotspot: son las partes en un framework </a:t>
            </a:r>
            <a:br>
              <a:rPr lang="es-ES" dirty="0"/>
            </a:br>
            <a:r>
              <a:rPr dirty="0"/>
              <a:t>donde ocurre la adaptación.</a:t>
            </a:r>
          </a:p>
          <a:p>
            <a:pPr marL="386715" indent="-386715" defTabSz="508254">
              <a:spcBef>
                <a:spcPts val="3600"/>
              </a:spcBef>
              <a:defRPr sz="3132"/>
            </a:pPr>
            <a:r>
              <a:rPr dirty="0"/>
              <a:t>Whitebox: si ocurre por subclasificación</a:t>
            </a:r>
          </a:p>
          <a:p>
            <a:pPr marL="386715" indent="-386715" defTabSz="508254">
              <a:spcBef>
                <a:spcPts val="3600"/>
              </a:spcBef>
              <a:defRPr sz="3132"/>
            </a:pPr>
            <a:r>
              <a:rPr dirty="0"/>
              <a:t>Blackbox: si ocurre por composición</a:t>
            </a:r>
            <a:r>
              <a:rPr lang="es-ES" dirty="0"/>
              <a:t> o configuración</a:t>
            </a:r>
          </a:p>
          <a:p>
            <a:pPr marL="831215" lvl="1" indent="-386715" defTabSz="508254">
              <a:spcBef>
                <a:spcPts val="3600"/>
              </a:spcBef>
              <a:defRPr sz="3132"/>
            </a:pPr>
            <a:r>
              <a:rPr lang="es-ES" dirty="0"/>
              <a:t>Con objetos que implementan/protocolo una interfaz específica</a:t>
            </a:r>
          </a:p>
          <a:p>
            <a:pPr marL="831215" lvl="1" indent="-386715" defTabSz="508254">
              <a:spcBef>
                <a:spcPts val="3600"/>
              </a:spcBef>
              <a:defRPr sz="3132"/>
            </a:pPr>
            <a:r>
              <a:rPr lang="es-ES" dirty="0"/>
              <a:t>Con </a:t>
            </a:r>
            <a:r>
              <a:rPr lang="es-ES" dirty="0" err="1"/>
              <a:t>callbacks</a:t>
            </a:r>
            <a:r>
              <a:rPr lang="es-ES" dirty="0"/>
              <a:t> (#</a:t>
            </a:r>
            <a:r>
              <a:rPr lang="es-ES" dirty="0" err="1"/>
              <a:t>perform</a:t>
            </a:r>
            <a:r>
              <a:rPr lang="es-ES" dirty="0"/>
              <a:t>, o con bloques)</a:t>
            </a:r>
            <a:endParaRPr dirty="0"/>
          </a:p>
          <a:p>
            <a:pPr marL="386715" indent="-386715" defTabSz="508254">
              <a:spcBef>
                <a:spcPts val="3600"/>
              </a:spcBef>
              <a:defRPr sz="3132"/>
            </a:pPr>
            <a:r>
              <a:rPr dirty="0"/>
              <a:t>Frozenspots: Son las partes del framework que no cambian</a:t>
            </a:r>
          </a:p>
          <a:p>
            <a:pPr marL="386715" indent="-386715" defTabSz="508254">
              <a:spcBef>
                <a:spcPts val="3600"/>
              </a:spcBef>
              <a:defRPr sz="3132"/>
            </a:pPr>
            <a:r>
              <a:rPr dirty="0"/>
              <a:t>Instanciar/especializar un framework es completar/configurar sus hotspots para obtener una aplicación particular. A esas modificaciones las llamamos “incrementos”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517" y="326513"/>
            <a:ext cx="3779682" cy="3018867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9261987" y="1835946"/>
            <a:ext cx="737419" cy="767554"/>
          </a:xfrm>
          <a:prstGeom prst="ellipse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8538088" y="2603500"/>
            <a:ext cx="974622" cy="1776771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obot wars - Framework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r>
              <a:t>Robot wars - Framework </a:t>
            </a:r>
          </a:p>
        </p:txBody>
      </p:sp>
      <p:pic>
        <p:nvPicPr>
          <p:cNvPr id="126" name="pasted-image.tif" descr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3016" y="2988406"/>
            <a:ext cx="9838768" cy="5529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bot wars - Framework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r>
              <a:t>Robot wars - Framework</a:t>
            </a:r>
          </a:p>
        </p:txBody>
      </p:sp>
      <p:sp>
        <p:nvSpPr>
          <p:cNvPr id="133" name="Frozen spot…"/>
          <p:cNvSpPr>
            <a:spLocks noGrp="1"/>
          </p:cNvSpPr>
          <p:nvPr>
            <p:ph type="body" sz="half" idx="1"/>
          </p:nvPr>
        </p:nvSpPr>
        <p:spPr>
          <a:xfrm>
            <a:off x="952500" y="2597150"/>
            <a:ext cx="5334000" cy="6286500"/>
          </a:xfrm>
          <a:prstGeom prst="rect">
            <a:avLst/>
          </a:prstGeom>
        </p:spPr>
        <p:txBody>
          <a:bodyPr/>
          <a:lstStyle/>
          <a:p>
            <a:pPr marL="0" indent="0" defTabSz="537463">
              <a:spcBef>
                <a:spcPts val="2900"/>
              </a:spcBef>
              <a:buSzTx/>
              <a:buNone/>
              <a:defRPr sz="2576" b="1">
                <a:latin typeface="Helvetica"/>
                <a:ea typeface="Helvetica"/>
                <a:cs typeface="Helvetica"/>
                <a:sym typeface="Helvetica"/>
              </a:defRPr>
            </a:pPr>
            <a:r>
              <a:t>Frozen spot</a:t>
            </a:r>
          </a:p>
          <a:p>
            <a:pPr marL="315468" indent="-315468" defTabSz="537463">
              <a:spcBef>
                <a:spcPts val="2900"/>
              </a:spcBef>
              <a:defRPr sz="2576"/>
            </a:pPr>
            <a:r>
              <a:t>En cada ronda, se activan los robots uno a uno - reciben el mensaje #step</a:t>
            </a:r>
          </a:p>
          <a:p>
            <a:pPr marL="315468" indent="-315468" defTabSz="537463">
              <a:spcBef>
                <a:spcPts val="2900"/>
              </a:spcBef>
              <a:defRPr sz="2576"/>
            </a:pPr>
            <a:r>
              <a:t>Ejecutan las siguientes operaciones en orden:</a:t>
            </a:r>
          </a:p>
          <a:p>
            <a:pPr marL="727004" lvl="1" indent="-318064" defTabSz="537463">
              <a:spcBef>
                <a:spcPts val="2900"/>
              </a:spcBef>
              <a:buSzPct val="45000"/>
              <a:buBlip>
                <a:blip r:embed="rId2"/>
              </a:buBlip>
              <a:defRPr sz="2576"/>
            </a:pPr>
            <a:r>
              <a:t>Avanzar</a:t>
            </a:r>
          </a:p>
          <a:p>
            <a:pPr marL="727004" lvl="1" indent="-318064" defTabSz="537463">
              <a:spcBef>
                <a:spcPts val="2900"/>
              </a:spcBef>
              <a:buSzPct val="45000"/>
              <a:buBlip>
                <a:blip r:embed="rId2"/>
              </a:buBlip>
              <a:defRPr sz="2576"/>
            </a:pPr>
            <a:r>
              <a:t>Consumir bateria</a:t>
            </a:r>
          </a:p>
          <a:p>
            <a:pPr marL="727004" lvl="1" indent="-318064" defTabSz="537463">
              <a:spcBef>
                <a:spcPts val="2900"/>
              </a:spcBef>
              <a:buSzPct val="45000"/>
              <a:buBlip>
                <a:blip r:embed="rId2"/>
              </a:buBlip>
              <a:defRPr sz="2576"/>
            </a:pPr>
            <a:r>
              <a:t>Disparar</a:t>
            </a:r>
          </a:p>
          <a:p>
            <a:pPr marL="727004" lvl="1" indent="-318064" defTabSz="537463">
              <a:spcBef>
                <a:spcPts val="2900"/>
              </a:spcBef>
              <a:buSzPct val="45000"/>
              <a:buBlip>
                <a:blip r:embed="rId2"/>
              </a:buBlip>
              <a:defRPr sz="2576"/>
            </a:pPr>
            <a:r>
              <a:t>Recolectar artefactos</a:t>
            </a:r>
          </a:p>
        </p:txBody>
      </p:sp>
      <p:sp>
        <p:nvSpPr>
          <p:cNvPr id="134" name="Hot spots…"/>
          <p:cNvSpPr/>
          <p:nvPr/>
        </p:nvSpPr>
        <p:spPr>
          <a:xfrm>
            <a:off x="6718300" y="2597150"/>
            <a:ext cx="53340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20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Hot spots</a:t>
            </a:r>
          </a:p>
          <a:p>
            <a:pPr marL="342900" indent="-342900" algn="l">
              <a:spcBef>
                <a:spcPts val="3200"/>
              </a:spcBef>
              <a:buSzPct val="75000"/>
              <a:buChar char="•"/>
              <a:defRPr sz="2800"/>
            </a:pPr>
            <a:r>
              <a:rPr dirty="0"/>
              <a:t>Varias formas de avanzar:</a:t>
            </a:r>
          </a:p>
          <a:p>
            <a:pPr marL="685800" lvl="1" indent="-342900" algn="l">
              <a:spcBef>
                <a:spcPts val="3200"/>
              </a:spcBef>
              <a:buSzPct val="75000"/>
              <a:buChar char="•"/>
              <a:defRPr sz="2800"/>
            </a:pPr>
            <a:r>
              <a:rPr dirty="0"/>
              <a:t>Orugas, Ruedas, Overcraft</a:t>
            </a:r>
          </a:p>
          <a:p>
            <a:pPr marL="342900" indent="-342900" algn="l">
              <a:spcBef>
                <a:spcPts val="3200"/>
              </a:spcBef>
              <a:buSzPct val="75000"/>
              <a:buChar char="•"/>
              <a:defRPr sz="2800"/>
            </a:pPr>
            <a:r>
              <a:rPr dirty="0"/>
              <a:t>Varios tipos de baterias:</a:t>
            </a:r>
          </a:p>
          <a:p>
            <a:pPr marL="685800" lvl="1" indent="-342900" algn="l">
              <a:spcBef>
                <a:spcPts val="3200"/>
              </a:spcBef>
              <a:buSzPct val="75000"/>
              <a:buChar char="•"/>
              <a:defRPr sz="2800"/>
            </a:pPr>
            <a:r>
              <a:rPr dirty="0"/>
              <a:t>Cadmio, Nuclear, Solar</a:t>
            </a:r>
          </a:p>
          <a:p>
            <a:pPr marL="342900" indent="-342900" algn="l">
              <a:spcBef>
                <a:spcPts val="3200"/>
              </a:spcBef>
              <a:buSzPct val="75000"/>
              <a:buChar char="•"/>
              <a:defRPr sz="2800"/>
            </a:pPr>
            <a:r>
              <a:rPr dirty="0"/>
              <a:t>Varios equipos de armamento:</a:t>
            </a:r>
          </a:p>
          <a:p>
            <a:pPr marL="685800" lvl="1" indent="-342900" algn="l">
              <a:spcBef>
                <a:spcPts val="3200"/>
              </a:spcBef>
              <a:buSzPct val="75000"/>
              <a:buChar char="•"/>
              <a:defRPr sz="2800"/>
            </a:pPr>
            <a:r>
              <a:rPr dirty="0"/>
              <a:t>Laser, Bombas, …</a:t>
            </a:r>
          </a:p>
        </p:txBody>
      </p:sp>
      <p:sp>
        <p:nvSpPr>
          <p:cNvPr id="6" name="¿Que patrón podemos aplicar para…"/>
          <p:cNvSpPr/>
          <p:nvPr/>
        </p:nvSpPr>
        <p:spPr>
          <a:xfrm>
            <a:off x="2602737" y="3813173"/>
            <a:ext cx="8231125" cy="19304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dirty="0"/>
              <a:t>¿Que patrón podemos aplicar para 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rPr dirty="0"/>
              <a:t>implementar el comportamiento invariante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rPr dirty="0"/>
              <a:t>y dejar que varíen los pasos avanzar, consumir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rPr dirty="0"/>
              <a:t>bateria y disparar?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FB41DF-D258-6646-B9AE-81366B187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OO Frameworks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980F11-42E3-CD4B-87C1-C48B8EA36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3022600"/>
            <a:ext cx="11099800" cy="6286500"/>
          </a:xfrm>
        </p:spPr>
        <p:txBody>
          <a:bodyPr>
            <a:normAutofit fontScale="92500"/>
          </a:bodyPr>
          <a:lstStyle/>
          <a:p>
            <a:r>
              <a:rPr lang="es-AR" dirty="0"/>
              <a:t>Mucho del costo y esfuerzo de desarrollo de software viene de la continua reinvención de conceptos y componentes centrales</a:t>
            </a:r>
          </a:p>
          <a:p>
            <a:r>
              <a:rPr lang="es-AR" dirty="0"/>
              <a:t>Los Frameworks de Aplicación Orientados a Objetos son una tecnología para materializar buenos diseños e implementaciónes de software con el objetivo de reducir el costo y mejorar la calidad</a:t>
            </a:r>
          </a:p>
          <a:p>
            <a:r>
              <a:rPr lang="es-AR" dirty="0"/>
              <a:t>Un framework es una aplicación “semi-completa”, “reusable”, que puede ser especializada para producir aplicaciones a medida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9641714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mplate method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Template method</a:t>
            </a:r>
          </a:p>
        </p:txBody>
      </p:sp>
      <p:pic>
        <p:nvPicPr>
          <p:cNvPr id="138" name="pasted-image.tif" descr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0600" y="2673350"/>
            <a:ext cx="5943600" cy="61595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http://en.wikipedia.org/wiki/File:Template_Method_UML.svg"/>
          <p:cNvSpPr/>
          <p:nvPr/>
        </p:nvSpPr>
        <p:spPr>
          <a:xfrm>
            <a:off x="276860" y="9271000"/>
            <a:ext cx="414528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http://en.wikipedia.org/wiki/File:Template_Method_UML.svg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rozen/Hot spo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Frozen/Hot spots</a:t>
            </a:r>
          </a:p>
        </p:txBody>
      </p:sp>
      <p:sp>
        <p:nvSpPr>
          <p:cNvPr id="160" name="Agregamos robots uno a uno con addRobot()…"/>
          <p:cNvSpPr>
            <a:spLocks noGrp="1"/>
          </p:cNvSpPr>
          <p:nvPr>
            <p:ph type="body" sz="quarter" idx="1"/>
          </p:nvPr>
        </p:nvSpPr>
        <p:spPr>
          <a:xfrm>
            <a:off x="952500" y="5986164"/>
            <a:ext cx="5334000" cy="290383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25754" indent="-325754" defTabSz="554990">
              <a:spcBef>
                <a:spcPts val="3000"/>
              </a:spcBef>
              <a:defRPr sz="2660"/>
            </a:pPr>
            <a:r>
              <a:rPr dirty="0"/>
              <a:t>Agregamos robots uno a uno con addRobot()</a:t>
            </a:r>
          </a:p>
          <a:p>
            <a:pPr marL="325754" indent="-325754" defTabSz="554990">
              <a:spcBef>
                <a:spcPts val="3000"/>
              </a:spcBef>
              <a:defRPr sz="2660"/>
            </a:pPr>
            <a:r>
              <a:rPr dirty="0"/>
              <a:t>Iniciamos el juego con run()</a:t>
            </a:r>
            <a:r>
              <a:rPr lang="es-ES" dirty="0"/>
              <a:t> o </a:t>
            </a:r>
            <a:r>
              <a:rPr lang="es-ES" dirty="0" err="1"/>
              <a:t>runForCycles</a:t>
            </a:r>
            <a:r>
              <a:rPr lang="es-ES" dirty="0"/>
              <a:t>(n)</a:t>
            </a:r>
            <a:endParaRPr dirty="0"/>
          </a:p>
          <a:p>
            <a:pPr marL="325754" indent="-325754" defTabSz="554990">
              <a:spcBef>
                <a:spcPts val="3000"/>
              </a:spcBef>
              <a:defRPr sz="2660"/>
            </a:pPr>
            <a:r>
              <a:rPr dirty="0"/>
              <a:t>El frozenspot oculta el loop de control</a:t>
            </a:r>
          </a:p>
        </p:txBody>
      </p:sp>
      <p:pic>
        <p:nvPicPr>
          <p:cNvPr id="1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2800" y="2618333"/>
            <a:ext cx="8636000" cy="32131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Periodicamente envía step() a todos los robots…"/>
          <p:cNvSpPr/>
          <p:nvPr/>
        </p:nvSpPr>
        <p:spPr>
          <a:xfrm>
            <a:off x="6477000" y="5986164"/>
            <a:ext cx="5334000" cy="2903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342900" indent="-342900" algn="l">
              <a:spcBef>
                <a:spcPts val="3200"/>
              </a:spcBef>
              <a:buSzPct val="75000"/>
              <a:buChar char="•"/>
              <a:defRPr sz="2800"/>
            </a:pPr>
            <a:r>
              <a:t>Periodicamente envía step() a todos los robots</a:t>
            </a:r>
          </a:p>
          <a:p>
            <a:pPr marL="342900" indent="-342900" algn="l">
              <a:spcBef>
                <a:spcPts val="3200"/>
              </a:spcBef>
              <a:buSzPct val="75000"/>
              <a:buChar char="•"/>
              <a:defRPr sz="2800"/>
            </a:pPr>
            <a:r>
              <a:t>El template garantiza que se cumple el orden en los pasos</a:t>
            </a:r>
          </a:p>
        </p:txBody>
      </p:sp>
      <p:pic>
        <p:nvPicPr>
          <p:cNvPr id="163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4495" y="4492876"/>
            <a:ext cx="1093396" cy="935594"/>
          </a:xfrm>
          <a:prstGeom prst="rect">
            <a:avLst/>
          </a:prstGeom>
        </p:spPr>
      </p:pic>
      <p:grpSp>
        <p:nvGrpSpPr>
          <p:cNvPr id="168" name="Group"/>
          <p:cNvGrpSpPr/>
          <p:nvPr/>
        </p:nvGrpSpPr>
        <p:grpSpPr>
          <a:xfrm>
            <a:off x="6311402" y="2578099"/>
            <a:ext cx="1368998" cy="707880"/>
            <a:chOff x="329753" y="0"/>
            <a:chExt cx="1368996" cy="707878"/>
          </a:xfrm>
        </p:grpSpPr>
        <p:pic>
          <p:nvPicPr>
            <p:cNvPr id="165" name="Line" descr="Lin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9719894">
              <a:off x="527856" y="338163"/>
              <a:ext cx="1169587" cy="193729"/>
            </a:xfrm>
            <a:prstGeom prst="rect">
              <a:avLst/>
            </a:prstGeom>
            <a:effectLst/>
          </p:spPr>
        </p:pic>
        <p:sp>
          <p:nvSpPr>
            <p:cNvPr id="167" name="run()"/>
            <p:cNvSpPr/>
            <p:nvPr/>
          </p:nvSpPr>
          <p:spPr>
            <a:xfrm>
              <a:off x="329753" y="-1"/>
              <a:ext cx="605874" cy="3556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700" b="1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b="0">
                  <a:latin typeface="+mn-lt"/>
                  <a:ea typeface="+mn-ea"/>
                  <a:cs typeface="+mn-cs"/>
                  <a:sym typeface="Helvetica Light"/>
                </a:defRPr>
              </a:pP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run()</a:t>
              </a:r>
            </a:p>
          </p:txBody>
        </p:sp>
      </p:grpSp>
      <p:grpSp>
        <p:nvGrpSpPr>
          <p:cNvPr id="10" name="Group"/>
          <p:cNvGrpSpPr/>
          <p:nvPr/>
        </p:nvGrpSpPr>
        <p:grpSpPr>
          <a:xfrm>
            <a:off x="5981649" y="2578099"/>
            <a:ext cx="1698751" cy="707880"/>
            <a:chOff x="0" y="0"/>
            <a:chExt cx="1698750" cy="707878"/>
          </a:xfrm>
        </p:grpSpPr>
        <p:pic>
          <p:nvPicPr>
            <p:cNvPr id="11" name="Line" descr="Lin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9719894">
              <a:off x="527856" y="338163"/>
              <a:ext cx="1169587" cy="193729"/>
            </a:xfrm>
            <a:prstGeom prst="rect">
              <a:avLst/>
            </a:prstGeom>
            <a:effectLst/>
          </p:spPr>
        </p:pic>
        <p:sp>
          <p:nvSpPr>
            <p:cNvPr id="12" name="addRobot()"/>
            <p:cNvSpPr/>
            <p:nvPr/>
          </p:nvSpPr>
          <p:spPr>
            <a:xfrm>
              <a:off x="-1" y="-1"/>
              <a:ext cx="1265382" cy="3556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700" b="1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b="0">
                  <a:latin typeface="+mn-lt"/>
                  <a:ea typeface="+mn-ea"/>
                  <a:cs typeface="+mn-cs"/>
                  <a:sym typeface="Helvetica Light"/>
                </a:defRPr>
              </a:pP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addRobot()</a:t>
              </a:r>
            </a:p>
          </p:txBody>
        </p:sp>
      </p:grpSp>
      <p:grpSp>
        <p:nvGrpSpPr>
          <p:cNvPr id="13" name="Group"/>
          <p:cNvGrpSpPr/>
          <p:nvPr/>
        </p:nvGrpSpPr>
        <p:grpSpPr>
          <a:xfrm>
            <a:off x="5982310" y="4753480"/>
            <a:ext cx="1285098" cy="504321"/>
            <a:chOff x="-25400" y="-123319"/>
            <a:chExt cx="1285097" cy="504319"/>
          </a:xfrm>
        </p:grpSpPr>
        <p:pic>
          <p:nvPicPr>
            <p:cNvPr id="14" name="Line" descr="Line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21600000">
              <a:off x="-25400" y="-123320"/>
              <a:ext cx="1285098" cy="246565"/>
            </a:xfrm>
            <a:prstGeom prst="rect">
              <a:avLst/>
            </a:prstGeom>
            <a:effectLst/>
          </p:spPr>
        </p:pic>
        <p:sp>
          <p:nvSpPr>
            <p:cNvPr id="15" name="step()"/>
            <p:cNvSpPr/>
            <p:nvPr/>
          </p:nvSpPr>
          <p:spPr>
            <a:xfrm>
              <a:off x="234888" y="0"/>
              <a:ext cx="73658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 b="1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step()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3" animBg="1" advAuto="0"/>
      <p:bldP spid="168" grpId="1" animBg="1" advAuto="0"/>
      <p:bldP spid="168" grpId="2" animBg="1" advAuto="0"/>
      <p:bldP spid="10" grpId="0" animBg="1" advAuto="0"/>
      <p:bldP spid="10" grpId="1" animBg="1" advAuto="0"/>
      <p:bldP spid="13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8" y="42010"/>
            <a:ext cx="10831427" cy="5257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146" y="83102"/>
            <a:ext cx="3350199" cy="1733436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9" name="Straight Connector 8"/>
          <p:cNvCxnSpPr/>
          <p:nvPr/>
        </p:nvCxnSpPr>
        <p:spPr>
          <a:xfrm flipV="1">
            <a:off x="8734097" y="1166649"/>
            <a:ext cx="809049" cy="690981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963" y="6914924"/>
            <a:ext cx="5159575" cy="132583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54" y="6814833"/>
            <a:ext cx="5028472" cy="132583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54" y="8240759"/>
            <a:ext cx="3634035" cy="132005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3963" y="8355724"/>
            <a:ext cx="3528976" cy="126142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3963" y="5572980"/>
            <a:ext cx="4761251" cy="122566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353" y="5509499"/>
            <a:ext cx="4393813" cy="117772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8470439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88" y="3326524"/>
            <a:ext cx="12151071" cy="57701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61" y="262728"/>
            <a:ext cx="7576411" cy="36772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8" y="42010"/>
            <a:ext cx="10831427" cy="5257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146" y="83102"/>
            <a:ext cx="3350199" cy="1733436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9" name="Straight Connector 8"/>
          <p:cNvCxnSpPr/>
          <p:nvPr/>
        </p:nvCxnSpPr>
        <p:spPr>
          <a:xfrm flipV="1">
            <a:off x="8734097" y="1166649"/>
            <a:ext cx="809049" cy="690981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963" y="6914924"/>
            <a:ext cx="5159575" cy="132583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54" y="6814833"/>
            <a:ext cx="5028472" cy="132583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54" y="8240759"/>
            <a:ext cx="3634035" cy="132005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3963" y="8355724"/>
            <a:ext cx="3528976" cy="126142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3963" y="5572980"/>
            <a:ext cx="4761251" cy="122566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353" y="5509499"/>
            <a:ext cx="4393813" cy="117772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0" y="42010"/>
            <a:ext cx="7393963" cy="342657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¿Como serán?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SolarOvercraftRobotWithLasers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/>
              <a:t>SolarCaterpilarRobotWithLasers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mr-IN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…</a:t>
            </a:r>
            <a:r>
              <a:rPr kumimoji="0" lang="es-E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/>
              <a:t>¿cómo lo resolvemos?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73311" y="83102"/>
            <a:ext cx="5927216" cy="349839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342900" indent="-342900" algn="l">
              <a:spcBef>
                <a:spcPts val="3200"/>
              </a:spcBef>
              <a:buSzPct val="75000"/>
              <a:buChar char="•"/>
              <a:defRPr sz="2800"/>
            </a:pP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formas</a:t>
            </a:r>
            <a:r>
              <a:rPr lang="en-US" dirty="0"/>
              <a:t> de </a:t>
            </a:r>
            <a:r>
              <a:rPr lang="en-US" dirty="0" err="1"/>
              <a:t>avanzar</a:t>
            </a:r>
            <a:r>
              <a:rPr lang="en-US" dirty="0"/>
              <a:t>: </a:t>
            </a:r>
            <a:r>
              <a:rPr lang="en-US" dirty="0" err="1"/>
              <a:t>Orugas</a:t>
            </a:r>
            <a:r>
              <a:rPr lang="en-US" dirty="0"/>
              <a:t>, </a:t>
            </a:r>
            <a:r>
              <a:rPr lang="en-US" dirty="0" err="1"/>
              <a:t>Ruedas</a:t>
            </a:r>
            <a:r>
              <a:rPr lang="en-US" dirty="0"/>
              <a:t>, </a:t>
            </a:r>
            <a:r>
              <a:rPr lang="en-US" dirty="0" err="1"/>
              <a:t>Overcraft</a:t>
            </a:r>
            <a:endParaRPr lang="en-US" dirty="0"/>
          </a:p>
          <a:p>
            <a:pPr marL="342900" indent="-342900" algn="l">
              <a:spcBef>
                <a:spcPts val="3200"/>
              </a:spcBef>
              <a:buSzPct val="75000"/>
              <a:buChar char="•"/>
              <a:defRPr sz="2800"/>
            </a:pP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baterias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Cadmio</a:t>
            </a:r>
            <a:r>
              <a:rPr lang="en-US" dirty="0"/>
              <a:t>, Nuclear, Solar</a:t>
            </a:r>
          </a:p>
          <a:p>
            <a:pPr marL="342900" indent="-342900" algn="l">
              <a:spcBef>
                <a:spcPts val="3200"/>
              </a:spcBef>
              <a:buSzPct val="75000"/>
              <a:buChar char="•"/>
              <a:defRPr sz="2800"/>
            </a:pP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de </a:t>
            </a:r>
            <a:r>
              <a:rPr lang="en-US" dirty="0" err="1"/>
              <a:t>armamento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Laser, </a:t>
            </a:r>
            <a:r>
              <a:rPr lang="en-US" dirty="0" err="1"/>
              <a:t>Bombas</a:t>
            </a:r>
            <a:r>
              <a:rPr lang="en-US" dirty="0"/>
              <a:t>, …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246" y="3046339"/>
            <a:ext cx="3219783" cy="227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4782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Hot spots con herencia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Hot spots con herencia</a:t>
            </a:r>
          </a:p>
        </p:txBody>
      </p:sp>
      <p:pic>
        <p:nvPicPr>
          <p:cNvPr id="196" name="pasted-image.tif" descr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5818" y="2175642"/>
            <a:ext cx="10506482" cy="704769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983642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Hot spots con herencia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Hot spots con herencia</a:t>
            </a:r>
          </a:p>
        </p:txBody>
      </p:sp>
      <p:sp>
        <p:nvSpPr>
          <p:cNvPr id="188" name="El template method asegura que se cumplan los pasos…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6081465" cy="6273800"/>
          </a:xfrm>
          <a:prstGeom prst="rect">
            <a:avLst/>
          </a:prstGeom>
        </p:spPr>
        <p:txBody>
          <a:bodyPr/>
          <a:lstStyle/>
          <a:p>
            <a:r>
              <a:t>El template method asegura que se cumplan los pasos</a:t>
            </a:r>
          </a:p>
          <a:p>
            <a:r>
              <a:t>Programamos “por diferencia” implementando los hooks, utilizando herencia</a:t>
            </a:r>
          </a:p>
          <a:p>
            <a:r>
              <a:t>Tenemos acceso a las V.I. y métodos que heredamos (muy flexible)</a:t>
            </a:r>
          </a:p>
          <a:p>
            <a:r>
              <a:t>PERO, nuestra jerarquía explota si hay muchas combinaciones</a:t>
            </a:r>
          </a:p>
        </p:txBody>
      </p:sp>
      <p:grpSp>
        <p:nvGrpSpPr>
          <p:cNvPr id="191" name="pasted-image.png"/>
          <p:cNvGrpSpPr/>
          <p:nvPr/>
        </p:nvGrpSpPr>
        <p:grpSpPr>
          <a:xfrm>
            <a:off x="7503703" y="3040703"/>
            <a:ext cx="4194994" cy="3672193"/>
            <a:chOff x="0" y="0"/>
            <a:chExt cx="4194992" cy="3672192"/>
          </a:xfrm>
        </p:grpSpPr>
        <p:pic>
          <p:nvPicPr>
            <p:cNvPr id="190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3763193" cy="311339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9" name="pasted-image.png" descr="pasted-image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4194993" cy="3672194"/>
            </a:xfrm>
            <a:prstGeom prst="rect">
              <a:avLst/>
            </a:prstGeom>
            <a:effectLst/>
          </p:spPr>
        </p:pic>
      </p:grpSp>
      <p:sp>
        <p:nvSpPr>
          <p:cNvPr id="192" name="No podemos cambiar el comportamiento del Robot en run-time"/>
          <p:cNvSpPr/>
          <p:nvPr/>
        </p:nvSpPr>
        <p:spPr>
          <a:xfrm>
            <a:off x="7503703" y="7239000"/>
            <a:ext cx="4194994" cy="1357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marL="339470" indent="-339470" algn="l" defTabSz="578358">
              <a:spcBef>
                <a:spcPts val="3100"/>
              </a:spcBef>
              <a:buSzPct val="75000"/>
              <a:buChar char="•"/>
              <a:defRPr sz="2772"/>
            </a:lvl1pPr>
          </a:lstStyle>
          <a:p>
            <a:r>
              <a:t>No podemos cambiar el comportamiento del Robot en run-time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Hot spots con herencia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Hot spots con herencia</a:t>
            </a:r>
          </a:p>
        </p:txBody>
      </p:sp>
      <p:sp>
        <p:nvSpPr>
          <p:cNvPr id="195" name="¿Que tenemos que hacer si aparece una nueva alternativa para algún componente del Robot?"/>
          <p:cNvSpPr>
            <a:spLocks noGrp="1"/>
          </p:cNvSpPr>
          <p:nvPr>
            <p:ph type="body" sz="quarter" idx="1"/>
          </p:nvPr>
        </p:nvSpPr>
        <p:spPr>
          <a:xfrm>
            <a:off x="952500" y="2603500"/>
            <a:ext cx="10908539" cy="1283907"/>
          </a:xfrm>
          <a:prstGeom prst="rect">
            <a:avLst/>
          </a:prstGeom>
        </p:spPr>
        <p:txBody>
          <a:bodyPr/>
          <a:lstStyle/>
          <a:p>
            <a:r>
              <a:t>¿Que tenemos que hacer si aparece una nueva alternativa para algún componente del Robot?</a:t>
            </a:r>
          </a:p>
        </p:txBody>
      </p:sp>
      <p:pic>
        <p:nvPicPr>
          <p:cNvPr id="196" name="pasted-image.tif" descr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9857" y="4190630"/>
            <a:ext cx="7385086" cy="495387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Hot spots con herencia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Hot spots con herencia</a:t>
            </a:r>
          </a:p>
        </p:txBody>
      </p:sp>
      <p:sp>
        <p:nvSpPr>
          <p:cNvPr id="199" name="¿Una vez instanciado el Robot, puedo cambiarle un componente?"/>
          <p:cNvSpPr>
            <a:spLocks noGrp="1"/>
          </p:cNvSpPr>
          <p:nvPr>
            <p:ph type="body" sz="quarter" idx="1"/>
          </p:nvPr>
        </p:nvSpPr>
        <p:spPr>
          <a:xfrm>
            <a:off x="952500" y="2603500"/>
            <a:ext cx="10908539" cy="1283907"/>
          </a:xfrm>
          <a:prstGeom prst="rect">
            <a:avLst/>
          </a:prstGeom>
        </p:spPr>
        <p:txBody>
          <a:bodyPr/>
          <a:lstStyle/>
          <a:p>
            <a:r>
              <a:t>¿Una vez instanciado el Robot, puedo cambiarle un componente?</a:t>
            </a:r>
          </a:p>
        </p:txBody>
      </p:sp>
      <p:pic>
        <p:nvPicPr>
          <p:cNvPr id="200" name="pasted-image.tif" descr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9857" y="4190630"/>
            <a:ext cx="7385086" cy="495387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Hot spots con herencia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Hot spots con herencia</a:t>
            </a:r>
          </a:p>
        </p:txBody>
      </p:sp>
      <p:sp>
        <p:nvSpPr>
          <p:cNvPr id="203" name="El template method asegura que se cumplan los pasos…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6081465" cy="6273800"/>
          </a:xfrm>
          <a:prstGeom prst="rect">
            <a:avLst/>
          </a:prstGeom>
        </p:spPr>
        <p:txBody>
          <a:bodyPr/>
          <a:lstStyle/>
          <a:p>
            <a:r>
              <a:t>El template method asegura que se cumplan los pasos</a:t>
            </a:r>
          </a:p>
          <a:p>
            <a:r>
              <a:t>Programamos “por diferencia” implementando los hooks, utilizando herencia</a:t>
            </a:r>
          </a:p>
          <a:p>
            <a:r>
              <a:t>Tenemos acceso a las V.I. y métodos que heredamos (muy flexible)</a:t>
            </a:r>
          </a:p>
          <a:p>
            <a:r>
              <a:t>PERO, nuestra jerarquía explota si hay muchas combinaciones</a:t>
            </a:r>
          </a:p>
        </p:txBody>
      </p:sp>
      <p:grpSp>
        <p:nvGrpSpPr>
          <p:cNvPr id="206" name="pasted-image.png"/>
          <p:cNvGrpSpPr/>
          <p:nvPr/>
        </p:nvGrpSpPr>
        <p:grpSpPr>
          <a:xfrm>
            <a:off x="7503703" y="3040703"/>
            <a:ext cx="4194994" cy="3672193"/>
            <a:chOff x="0" y="0"/>
            <a:chExt cx="4194992" cy="3672192"/>
          </a:xfrm>
        </p:grpSpPr>
        <p:pic>
          <p:nvPicPr>
            <p:cNvPr id="205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3763193" cy="311339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4" name="pasted-image.png" descr="pasted-image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4194993" cy="3672194"/>
            </a:xfrm>
            <a:prstGeom prst="rect">
              <a:avLst/>
            </a:prstGeom>
            <a:effectLst/>
          </p:spPr>
        </p:pic>
      </p:grpSp>
      <p:sp>
        <p:nvSpPr>
          <p:cNvPr id="207" name="No podemos cambiar el comportamiento del Robot en run-time"/>
          <p:cNvSpPr/>
          <p:nvPr/>
        </p:nvSpPr>
        <p:spPr>
          <a:xfrm>
            <a:off x="7503703" y="7239000"/>
            <a:ext cx="4194994" cy="1357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marL="339470" indent="-339470" algn="l" defTabSz="578358">
              <a:spcBef>
                <a:spcPts val="3100"/>
              </a:spcBef>
              <a:buSzPct val="75000"/>
              <a:buChar char="•"/>
              <a:defRPr sz="2772"/>
            </a:lvl1pPr>
          </a:lstStyle>
          <a:p>
            <a:r>
              <a:t>No podemos cambiar el comportamiento del Robot en run-time</a:t>
            </a:r>
          </a:p>
        </p:txBody>
      </p:sp>
      <p:sp>
        <p:nvSpPr>
          <p:cNvPr id="208" name="¿Otra alternativa?"/>
          <p:cNvSpPr/>
          <p:nvPr/>
        </p:nvSpPr>
        <p:spPr>
          <a:xfrm>
            <a:off x="8047863" y="4597400"/>
            <a:ext cx="3106675" cy="5588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¿Otra alternativa?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4041775"/>
            <a:ext cx="11099800" cy="5159375"/>
          </a:xfrm>
        </p:spPr>
        <p:txBody>
          <a:bodyPr/>
          <a:lstStyle/>
          <a:p>
            <a:pPr marL="0" indent="0" algn="ctr">
              <a:buNone/>
            </a:pPr>
            <a:r>
              <a:rPr lang="es-ES_tradnl" dirty="0"/>
              <a:t>¿Recuerdan los pasos básicos para construir una aplicación con el Framework </a:t>
            </a:r>
            <a:r>
              <a:rPr lang="es-ES_tradnl" dirty="0" err="1"/>
              <a:t>Seaside</a:t>
            </a:r>
            <a:r>
              <a:rPr lang="es-ES_tradnl" dirty="0"/>
              <a:t>?</a:t>
            </a:r>
          </a:p>
          <a:p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727075"/>
            <a:ext cx="4383186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527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Hotspots con composició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r>
              <a:t>Hotspots con composición</a:t>
            </a:r>
          </a:p>
        </p:txBody>
      </p:sp>
      <p:pic>
        <p:nvPicPr>
          <p:cNvPr id="211" name="pasted-image.tif" descr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050" y="3066033"/>
            <a:ext cx="11696700" cy="48895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Hotspots con composició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r>
              <a:t>Hotspots con composición</a:t>
            </a:r>
          </a:p>
        </p:txBody>
      </p:sp>
      <p:pic>
        <p:nvPicPr>
          <p:cNvPr id="214" name="Screen Shot 2015-06-14 at 10.06.13 PM.png" descr="Screen Shot 2015-06-14 at 10.06.1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1902" y="2392507"/>
            <a:ext cx="9760996" cy="672118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Hot spots con composició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r>
              <a:t>Hot spots con composición</a:t>
            </a:r>
          </a:p>
        </p:txBody>
      </p:sp>
      <p:sp>
        <p:nvSpPr>
          <p:cNvPr id="217" name="El template - step() - asegura que se cumplan los pasos…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6081465" cy="6273800"/>
          </a:xfrm>
          <a:prstGeom prst="rect">
            <a:avLst/>
          </a:prstGeom>
        </p:spPr>
        <p:txBody>
          <a:bodyPr/>
          <a:lstStyle/>
          <a:p>
            <a:r>
              <a:t>El template - step() - asegura que se cumplan los pasos</a:t>
            </a:r>
          </a:p>
          <a:p>
            <a:r>
              <a:t>Implementamos los hooks, utilizando composición</a:t>
            </a:r>
          </a:p>
          <a:p>
            <a:r>
              <a:t>NO tenemos acceso a las V.I. ni métodos privados de Robot ni de los otros componentes.</a:t>
            </a:r>
          </a:p>
        </p:txBody>
      </p:sp>
      <p:sp>
        <p:nvSpPr>
          <p:cNvPr id="218" name="Dependemos de las opciones provistas…"/>
          <p:cNvSpPr/>
          <p:nvPr/>
        </p:nvSpPr>
        <p:spPr>
          <a:xfrm>
            <a:off x="7503703" y="4989572"/>
            <a:ext cx="5168876" cy="3606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342900" indent="-342900" algn="l">
              <a:spcBef>
                <a:spcPts val="3200"/>
              </a:spcBef>
              <a:buSzPct val="75000"/>
              <a:buChar char="•"/>
              <a:defRPr sz="2800"/>
            </a:lvl1pPr>
            <a:lvl2pPr marL="685800" indent="-342900" algn="l">
              <a:spcBef>
                <a:spcPts val="3200"/>
              </a:spcBef>
              <a:buSzPct val="75000"/>
              <a:buChar char="•"/>
              <a:defRPr sz="2600"/>
            </a:lvl2pPr>
          </a:lstStyle>
          <a:p>
            <a:r>
              <a:t>Dependemos de las opciones provistas</a:t>
            </a:r>
          </a:p>
          <a:p>
            <a:pPr lvl="1"/>
            <a:r>
              <a:t>“Podríamos” sub-clasificar las componentes</a:t>
            </a:r>
          </a:p>
        </p:txBody>
      </p:sp>
      <p:pic>
        <p:nvPicPr>
          <p:cNvPr id="219" name="pasted-image.tif" descr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1032" y="2890633"/>
            <a:ext cx="4334218" cy="181180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Hotspots con composició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r>
              <a:t>Hotspots con composición</a:t>
            </a:r>
          </a:p>
        </p:txBody>
      </p:sp>
      <p:sp>
        <p:nvSpPr>
          <p:cNvPr id="222" name="¿Que tenemos que hacer si aparece una nueva alternativa para algún componente del Robot?"/>
          <p:cNvSpPr>
            <a:spLocks noGrp="1"/>
          </p:cNvSpPr>
          <p:nvPr>
            <p:ph type="body" sz="quarter" idx="1"/>
          </p:nvPr>
        </p:nvSpPr>
        <p:spPr>
          <a:xfrm>
            <a:off x="952500" y="2603500"/>
            <a:ext cx="10908539" cy="1283907"/>
          </a:xfrm>
          <a:prstGeom prst="rect">
            <a:avLst/>
          </a:prstGeom>
        </p:spPr>
        <p:txBody>
          <a:bodyPr/>
          <a:lstStyle/>
          <a:p>
            <a:r>
              <a:t>¿Que tenemos que hacer si aparece una nueva alternativa para algún componente del Robot?</a:t>
            </a:r>
          </a:p>
        </p:txBody>
      </p:sp>
      <p:pic>
        <p:nvPicPr>
          <p:cNvPr id="223" name="pasted-image.tif" descr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050" y="4203953"/>
            <a:ext cx="11696700" cy="48895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Hotspots con composició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r>
              <a:t>Hotspots con composición</a:t>
            </a:r>
          </a:p>
        </p:txBody>
      </p:sp>
      <p:sp>
        <p:nvSpPr>
          <p:cNvPr id="226" name="¿Una vez instanciado el Robot, puedo cambiarle un componente?"/>
          <p:cNvSpPr>
            <a:spLocks noGrp="1"/>
          </p:cNvSpPr>
          <p:nvPr>
            <p:ph type="body" sz="quarter" idx="1"/>
          </p:nvPr>
        </p:nvSpPr>
        <p:spPr>
          <a:xfrm>
            <a:off x="952500" y="2603500"/>
            <a:ext cx="10908539" cy="1283907"/>
          </a:xfrm>
          <a:prstGeom prst="rect">
            <a:avLst/>
          </a:prstGeom>
        </p:spPr>
        <p:txBody>
          <a:bodyPr/>
          <a:lstStyle/>
          <a:p>
            <a:r>
              <a:t>¿Una vez instanciado el Robot, puedo cambiarle un componente?</a:t>
            </a:r>
          </a:p>
        </p:txBody>
      </p:sp>
      <p:pic>
        <p:nvPicPr>
          <p:cNvPr id="227" name="pasted-image.tif" descr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050" y="4203953"/>
            <a:ext cx="11696700" cy="48895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6600"/>
              <a:t>Los ganchos </a:t>
            </a:r>
            <a:r>
              <a:rPr lang="es-ES_tradnl" sz="6600" dirty="0"/>
              <a:t>como contrato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4970206"/>
            <a:ext cx="11099800" cy="3919794"/>
          </a:xfrm>
        </p:spPr>
        <p:txBody>
          <a:bodyPr/>
          <a:lstStyle/>
          <a:p>
            <a:r>
              <a:rPr lang="es-ES_tradnl" dirty="0"/>
              <a:t>Entre el cliente y el servidor de la plantilla se establece un contrato ¿cómo lo hacemos explícito?</a:t>
            </a:r>
          </a:p>
          <a:p>
            <a:pPr lvl="1"/>
            <a:r>
              <a:rPr lang="es-ES_tradnl" sz="2800" dirty="0"/>
              <a:t>Herencia: </a:t>
            </a:r>
            <a:r>
              <a:rPr lang="es-ES_tradnl" sz="2800" dirty="0" err="1"/>
              <a:t>abstract</a:t>
            </a:r>
            <a:r>
              <a:rPr lang="es-ES_tradnl" sz="2800" dirty="0"/>
              <a:t> (java) / </a:t>
            </a:r>
            <a:r>
              <a:rPr lang="es-ES_tradnl" sz="2800" dirty="0" err="1"/>
              <a:t>implementedBySubclass</a:t>
            </a:r>
            <a:r>
              <a:rPr lang="es-ES_tradnl" sz="2800" dirty="0"/>
              <a:t> (</a:t>
            </a:r>
            <a:r>
              <a:rPr lang="es-ES_tradnl" sz="2800" dirty="0" err="1"/>
              <a:t>Smalltalk</a:t>
            </a:r>
            <a:r>
              <a:rPr lang="es-ES_tradnl" sz="2800" dirty="0"/>
              <a:t>)</a:t>
            </a:r>
          </a:p>
          <a:p>
            <a:pPr lvl="1"/>
            <a:r>
              <a:rPr lang="es-ES_tradnl" sz="2800" dirty="0"/>
              <a:t>Composición: interfaces java (H podría ser una interface)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17" y="2153264"/>
            <a:ext cx="2733948" cy="2490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785" y="3053736"/>
            <a:ext cx="4184241" cy="76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5625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Ejercicio: Mini-Framework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r>
              <a:t>Ejercicio: Mini-Framework</a:t>
            </a:r>
          </a:p>
        </p:txBody>
      </p:sp>
      <p:sp>
        <p:nvSpPr>
          <p:cNvPr id="230" name="Frozen spot…"/>
          <p:cNvSpPr>
            <a:spLocks noGrp="1"/>
          </p:cNvSpPr>
          <p:nvPr>
            <p:ph type="body" sz="half" idx="1"/>
          </p:nvPr>
        </p:nvSpPr>
        <p:spPr>
          <a:xfrm>
            <a:off x="952500" y="3550642"/>
            <a:ext cx="5334000" cy="5339358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Frozen spot</a:t>
            </a:r>
          </a:p>
          <a:p>
            <a:pPr lvl="1"/>
            <a:r>
              <a:t>Como obtenemos el contenido del clipboard</a:t>
            </a:r>
          </a:p>
          <a:p>
            <a:pPr lvl="1"/>
            <a:r>
              <a:t>Loop de control para monitorear el clipboard </a:t>
            </a:r>
          </a:p>
          <a:p>
            <a:pPr lvl="1"/>
            <a:r>
              <a:t>Como nos enteramos que hay un nuevo contenido</a:t>
            </a:r>
          </a:p>
        </p:txBody>
      </p:sp>
      <p:sp>
        <p:nvSpPr>
          <p:cNvPr id="231" name="Hot spots…"/>
          <p:cNvSpPr/>
          <p:nvPr/>
        </p:nvSpPr>
        <p:spPr>
          <a:xfrm>
            <a:off x="6997700" y="3550642"/>
            <a:ext cx="5334000" cy="5339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342900" indent="-342900" algn="l">
              <a:spcBef>
                <a:spcPts val="3200"/>
              </a:spcBef>
              <a:buSzPct val="75000"/>
              <a:buChar char="•"/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Hot spots</a:t>
            </a:r>
          </a:p>
          <a:p>
            <a:pPr marL="685800" lvl="1" indent="-342900" algn="l">
              <a:spcBef>
                <a:spcPts val="3200"/>
              </a:spcBef>
              <a:buSzPct val="75000"/>
              <a:buChar char="•"/>
              <a:defRPr sz="2800"/>
            </a:pPr>
            <a:r>
              <a:t>Cada cuanto nos enteramos del contenido del clipboard</a:t>
            </a:r>
          </a:p>
          <a:p>
            <a:pPr marL="685800" lvl="1" indent="-342900" algn="l">
              <a:spcBef>
                <a:spcPts val="3200"/>
              </a:spcBef>
              <a:buSzPct val="75000"/>
              <a:buChar char="•"/>
              <a:defRPr sz="2800"/>
            </a:pPr>
            <a:r>
              <a:t>Que hacemos cuando nos enteramos</a:t>
            </a:r>
          </a:p>
        </p:txBody>
      </p:sp>
      <p:sp>
        <p:nvSpPr>
          <p:cNvPr id="232" name="Construiremos un frameworks para abstraer la funcionalidad de “monitorear el clipboard” y hacer algo con su contenido"/>
          <p:cNvSpPr/>
          <p:nvPr/>
        </p:nvSpPr>
        <p:spPr>
          <a:xfrm>
            <a:off x="1053182" y="2126357"/>
            <a:ext cx="10898436" cy="1326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marL="342900" indent="-342900" algn="l">
              <a:spcBef>
                <a:spcPts val="3200"/>
              </a:spcBef>
              <a:buSzPct val="75000"/>
              <a:buChar char="•"/>
              <a:defRPr sz="2800"/>
            </a:lvl1pPr>
          </a:lstStyle>
          <a:p>
            <a:r>
              <a:rPr dirty="0"/>
              <a:t>Construiremos un frameworks </a:t>
            </a:r>
            <a:r>
              <a:rPr lang="es-ES" dirty="0"/>
              <a:t>(de una clase) </a:t>
            </a:r>
            <a:r>
              <a:rPr dirty="0"/>
              <a:t>para abstraer la funcionalidad de “monitorear el clipboard” y hacer algo con su contenido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aso 1: obtener el contenido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Paso 1: obtener el contenido</a:t>
            </a:r>
          </a:p>
        </p:txBody>
      </p:sp>
      <p:grpSp>
        <p:nvGrpSpPr>
          <p:cNvPr id="237" name="pasted-image.png"/>
          <p:cNvGrpSpPr/>
          <p:nvPr/>
        </p:nvGrpSpPr>
        <p:grpSpPr>
          <a:xfrm>
            <a:off x="1394279" y="5751340"/>
            <a:ext cx="10658021" cy="2522504"/>
            <a:chOff x="0" y="0"/>
            <a:chExt cx="8320037" cy="1717212"/>
          </a:xfrm>
        </p:grpSpPr>
        <p:pic>
          <p:nvPicPr>
            <p:cNvPr id="236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7888238" cy="115841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5" name="pasted-image.png" descr="pasted-image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320038" cy="1717213"/>
            </a:xfrm>
            <a:prstGeom prst="rect">
              <a:avLst/>
            </a:prstGeom>
            <a:effectLst/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216" y="2603500"/>
            <a:ext cx="3737454" cy="236547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pasted-image.png"/>
          <p:cNvGrpSpPr/>
          <p:nvPr/>
        </p:nvGrpSpPr>
        <p:grpSpPr>
          <a:xfrm>
            <a:off x="952500" y="2812594"/>
            <a:ext cx="11099800" cy="5918451"/>
            <a:chOff x="0" y="0"/>
            <a:chExt cx="8086914" cy="4306283"/>
          </a:xfrm>
        </p:grpSpPr>
        <p:pic>
          <p:nvPicPr>
            <p:cNvPr id="240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7655114" cy="374748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9" name="pasted-image.png" descr="pasted-image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086914" cy="4306283"/>
            </a:xfrm>
            <a:prstGeom prst="rect">
              <a:avLst/>
            </a:prstGeom>
            <a:effectLst/>
          </p:spPr>
        </p:pic>
      </p:grpSp>
      <p:grpSp>
        <p:nvGrpSpPr>
          <p:cNvPr id="246" name="Group"/>
          <p:cNvGrpSpPr/>
          <p:nvPr/>
        </p:nvGrpSpPr>
        <p:grpSpPr>
          <a:xfrm>
            <a:off x="4406307" y="7211228"/>
            <a:ext cx="6699228" cy="791172"/>
            <a:chOff x="-38100" y="-38099"/>
            <a:chExt cx="5125918" cy="596899"/>
          </a:xfrm>
        </p:grpSpPr>
        <p:pic>
          <p:nvPicPr>
            <p:cNvPr id="242" name="Line" descr="Lin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38100" y="-38100"/>
              <a:ext cx="5125919" cy="76201"/>
            </a:xfrm>
            <a:prstGeom prst="rect">
              <a:avLst/>
            </a:prstGeom>
            <a:effectLst/>
          </p:spPr>
        </p:pic>
        <p:pic>
          <p:nvPicPr>
            <p:cNvPr id="244" name="Line" descr="Line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38100" y="482600"/>
              <a:ext cx="1887422" cy="76200"/>
            </a:xfrm>
            <a:prstGeom prst="rect">
              <a:avLst/>
            </a:prstGeom>
            <a:effectLst/>
          </p:spPr>
        </p:pic>
      </p:grpSp>
      <p:sp>
        <p:nvSpPr>
          <p:cNvPr id="247" name="Paso 2: Loop de contro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Paso 2: Loop de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571" y="2603500"/>
            <a:ext cx="4102065" cy="2895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aso 3: Hotspo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Paso 3: Hotspots</a:t>
            </a:r>
          </a:p>
        </p:txBody>
      </p:sp>
      <p:grpSp>
        <p:nvGrpSpPr>
          <p:cNvPr id="257" name="Group"/>
          <p:cNvGrpSpPr/>
          <p:nvPr/>
        </p:nvGrpSpPr>
        <p:grpSpPr>
          <a:xfrm>
            <a:off x="442486" y="2505282"/>
            <a:ext cx="8409184" cy="2115110"/>
            <a:chOff x="-215900" y="-139700"/>
            <a:chExt cx="8409182" cy="2115109"/>
          </a:xfrm>
        </p:grpSpPr>
        <p:grpSp>
          <p:nvGrpSpPr>
            <p:cNvPr id="252" name="pasted-image.png"/>
            <p:cNvGrpSpPr/>
            <p:nvPr/>
          </p:nvGrpSpPr>
          <p:grpSpPr>
            <a:xfrm>
              <a:off x="-215900" y="-139700"/>
              <a:ext cx="8409183" cy="1453020"/>
              <a:chOff x="0" y="0"/>
              <a:chExt cx="8409182" cy="1453019"/>
            </a:xfrm>
          </p:grpSpPr>
          <p:pic>
            <p:nvPicPr>
              <p:cNvPr id="251" name="pasted-image.png" descr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15900" y="139700"/>
                <a:ext cx="7977383" cy="89422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50" name="pasted-image.png" descr="pasted-image.png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8409183" cy="1453020"/>
              </a:xfrm>
              <a:prstGeom prst="rect">
                <a:avLst/>
              </a:prstGeom>
              <a:effectLst/>
            </p:spPr>
          </p:pic>
        </p:grpSp>
        <p:grpSp>
          <p:nvGrpSpPr>
            <p:cNvPr id="256" name="Group"/>
            <p:cNvGrpSpPr/>
            <p:nvPr/>
          </p:nvGrpSpPr>
          <p:grpSpPr>
            <a:xfrm>
              <a:off x="2271219" y="583986"/>
              <a:ext cx="3434945" cy="1391424"/>
              <a:chOff x="0" y="-105257"/>
              <a:chExt cx="3434943" cy="1391422"/>
            </a:xfrm>
          </p:grpSpPr>
          <p:sp>
            <p:nvSpPr>
              <p:cNvPr id="253" name="v.i. con su setter"/>
              <p:cNvSpPr/>
              <p:nvPr/>
            </p:nvSpPr>
            <p:spPr>
              <a:xfrm>
                <a:off x="-1" y="638464"/>
                <a:ext cx="3434945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defRPr>
                </a:lvl1pPr>
              </a:lstStyle>
              <a:p>
                <a:r>
                  <a:t>v.i. con su setter</a:t>
                </a:r>
              </a:p>
            </p:txBody>
          </p:sp>
          <p:pic>
            <p:nvPicPr>
              <p:cNvPr id="254" name="Line" descr="Line"/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 rot="18900000">
                <a:off x="1517122" y="260488"/>
                <a:ext cx="1136616" cy="246564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265" name="Group"/>
          <p:cNvGrpSpPr/>
          <p:nvPr/>
        </p:nvGrpSpPr>
        <p:grpSpPr>
          <a:xfrm>
            <a:off x="441645" y="5039493"/>
            <a:ext cx="8657774" cy="2817354"/>
            <a:chOff x="-215900" y="-139702"/>
            <a:chExt cx="8657773" cy="2817352"/>
          </a:xfrm>
        </p:grpSpPr>
        <p:grpSp>
          <p:nvGrpSpPr>
            <p:cNvPr id="260" name="pasted-image.png"/>
            <p:cNvGrpSpPr/>
            <p:nvPr/>
          </p:nvGrpSpPr>
          <p:grpSpPr>
            <a:xfrm>
              <a:off x="-215900" y="-139702"/>
              <a:ext cx="8657773" cy="1356219"/>
              <a:chOff x="0" y="-1"/>
              <a:chExt cx="8657772" cy="1356217"/>
            </a:xfrm>
          </p:grpSpPr>
          <p:pic>
            <p:nvPicPr>
              <p:cNvPr id="259" name="pasted-image.png" descr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15900" y="139700"/>
                <a:ext cx="8225972" cy="79741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58" name="pasted-image.png" descr="pasted-image.png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-1"/>
                <a:ext cx="8657772" cy="1356217"/>
              </a:xfrm>
              <a:prstGeom prst="rect">
                <a:avLst/>
              </a:prstGeom>
              <a:effectLst/>
            </p:spPr>
          </p:pic>
        </p:grpSp>
        <p:grpSp>
          <p:nvGrpSpPr>
            <p:cNvPr id="264" name="Group"/>
            <p:cNvGrpSpPr/>
            <p:nvPr/>
          </p:nvGrpSpPr>
          <p:grpSpPr>
            <a:xfrm>
              <a:off x="29173" y="694585"/>
              <a:ext cx="5678425" cy="1983065"/>
              <a:chOff x="-1185240" y="-296849"/>
              <a:chExt cx="5678423" cy="1983064"/>
            </a:xfrm>
          </p:grpSpPr>
          <p:sp>
            <p:nvSpPr>
              <p:cNvPr id="261" name="método abstracto que…"/>
              <p:cNvSpPr/>
              <p:nvPr/>
            </p:nvSpPr>
            <p:spPr>
              <a:xfrm>
                <a:off x="-1185241" y="492414"/>
                <a:ext cx="5678425" cy="1193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defRPr>
                </a:pPr>
                <a:r>
                  <a:t>método abstracto que </a:t>
                </a:r>
              </a:p>
              <a:p>
                <a:pPr>
                  <a:defRPr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defRPr>
                </a:pPr>
                <a:r>
                  <a:t>implementan las subclases</a:t>
                </a:r>
              </a:p>
            </p:txBody>
          </p:sp>
          <p:pic>
            <p:nvPicPr>
              <p:cNvPr id="262" name="Line" descr="Line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 rot="18900000">
                <a:off x="1547115" y="13587"/>
                <a:ext cx="980179" cy="246564"/>
              </a:xfrm>
              <a:prstGeom prst="rect">
                <a:avLst/>
              </a:prstGeom>
              <a:effectLst/>
            </p:spPr>
          </p:pic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4667" y="6535414"/>
            <a:ext cx="5958951" cy="29905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_tradnl" sz="4000" dirty="0"/>
              <a:t>¿Recuerdan los pasos básicos para construir una app </a:t>
            </a:r>
            <a:r>
              <a:rPr lang="es-ES_tradnl" sz="4000" dirty="0" err="1"/>
              <a:t>Seaside</a:t>
            </a:r>
            <a:r>
              <a:rPr lang="es-ES_tradnl" sz="4000" dirty="0"/>
              <a:t>?</a:t>
            </a:r>
          </a:p>
        </p:txBody>
      </p:sp>
      <p:sp>
        <p:nvSpPr>
          <p:cNvPr id="429" name="Shape 4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2254" indent="-262254" defTabSz="344677">
              <a:spcBef>
                <a:spcPts val="2400"/>
              </a:spcBef>
              <a:defRPr sz="2124"/>
            </a:pPr>
            <a:r>
              <a:rPr dirty="0"/>
              <a:t>Construyo el modelo del dominio, y lo cubro con tests</a:t>
            </a:r>
          </a:p>
          <a:p>
            <a:pPr marL="262254" indent="-262254" defTabSz="344677">
              <a:spcBef>
                <a:spcPts val="2400"/>
              </a:spcBef>
              <a:defRPr sz="2124"/>
            </a:pPr>
            <a:r>
              <a:rPr dirty="0"/>
              <a:t>Defino tantos componentes como "p</a:t>
            </a:r>
            <a:r>
              <a:rPr lang="es-ES" dirty="0"/>
              <a:t>á</a:t>
            </a:r>
            <a:r>
              <a:rPr dirty="0"/>
              <a:t>ginas" tiene mi aplicación</a:t>
            </a:r>
          </a:p>
          <a:p>
            <a:pPr marL="524509" lvl="1" indent="-262254" defTabSz="344677">
              <a:spcBef>
                <a:spcPts val="2400"/>
              </a:spcBef>
              <a:defRPr sz="2124"/>
            </a:pPr>
            <a:r>
              <a:rPr dirty="0"/>
              <a:t>Son subclases de WAComponent</a:t>
            </a:r>
          </a:p>
          <a:p>
            <a:pPr marL="524509" lvl="1" indent="-262254" defTabSz="344677">
              <a:spcBef>
                <a:spcPts val="2400"/>
              </a:spcBef>
              <a:defRPr sz="2124"/>
            </a:pPr>
            <a:r>
              <a:rPr dirty="0"/>
              <a:t>Conocen al </a:t>
            </a:r>
            <a:r>
              <a:rPr dirty="0" err="1"/>
              <a:t>modelo</a:t>
            </a:r>
            <a:r>
              <a:rPr dirty="0"/>
              <a:t> (</a:t>
            </a:r>
            <a:r>
              <a:rPr lang="es-ES" dirty="0" err="1"/>
              <a:t>p.e</a:t>
            </a:r>
            <a:r>
              <a:rPr lang="es-ES" dirty="0"/>
              <a:t>., </a:t>
            </a:r>
            <a:r>
              <a:rPr lang="es-ES" dirty="0" err="1"/>
              <a:t>via</a:t>
            </a:r>
            <a:r>
              <a:rPr lang="es-ES" dirty="0"/>
              <a:t> </a:t>
            </a:r>
            <a:r>
              <a:rPr dirty="0"/>
              <a:t>variables de </a:t>
            </a:r>
            <a:r>
              <a:rPr dirty="0" err="1"/>
              <a:t>instancia</a:t>
            </a:r>
            <a:r>
              <a:rPr dirty="0"/>
              <a:t>)</a:t>
            </a:r>
          </a:p>
          <a:p>
            <a:pPr marL="524509" lvl="1" indent="-262254" defTabSz="344677">
              <a:spcBef>
                <a:spcPts val="2400"/>
              </a:spcBef>
              <a:defRPr sz="2124"/>
            </a:pPr>
            <a:r>
              <a:rPr dirty="0"/>
              <a:t>Implementan #renderContentOn: para generar la página web, enviando mensajes al canvas y a los pinceles (brushes)</a:t>
            </a:r>
          </a:p>
          <a:p>
            <a:pPr marL="524509" lvl="1" indent="-262254" defTabSz="344677">
              <a:spcBef>
                <a:spcPts val="2400"/>
              </a:spcBef>
              <a:defRPr sz="2124"/>
            </a:pPr>
            <a:r>
              <a:rPr dirty="0"/>
              <a:t>El renderContentOn: define los callbacks, bloques que se ejecutan cuando el usuario navega los links. </a:t>
            </a:r>
          </a:p>
          <a:p>
            <a:pPr marL="262254" indent="-262254" defTabSz="344677">
              <a:spcBef>
                <a:spcPts val="2400"/>
              </a:spcBef>
              <a:defRPr sz="2124"/>
            </a:pPr>
            <a:r>
              <a:rPr dirty="0"/>
              <a:t>Conecto los componentes unos a otros (con #show, #call:, #answer:)</a:t>
            </a:r>
          </a:p>
          <a:p>
            <a:pPr marL="262254" indent="-262254" defTabSz="344677">
              <a:spcBef>
                <a:spcPts val="2400"/>
              </a:spcBef>
              <a:defRPr sz="2124"/>
            </a:pPr>
            <a:r>
              <a:rPr dirty="0"/>
              <a:t>Recuerdo eliminar todos los malos olores aplicando refactoring. </a:t>
            </a:r>
          </a:p>
          <a:p>
            <a:pPr marL="262254" indent="-262254" defTabSz="344677">
              <a:spcBef>
                <a:spcPts val="2400"/>
              </a:spcBef>
              <a:defRPr sz="2124"/>
            </a:pPr>
            <a:r>
              <a:rPr dirty="0"/>
              <a:t>Registro, en el servidor</a:t>
            </a:r>
            <a:r>
              <a:rPr lang="es-ES" dirty="0"/>
              <a:t> (</a:t>
            </a:r>
            <a:r>
              <a:rPr lang="es-ES" dirty="0" err="1"/>
              <a:t>WAAdmin</a:t>
            </a:r>
            <a:r>
              <a:rPr lang="es-ES" dirty="0"/>
              <a:t>)</a:t>
            </a:r>
            <a:r>
              <a:rPr dirty="0"/>
              <a:t>, un componente como inicio de la aplicación. </a:t>
            </a:r>
          </a:p>
        </p:txBody>
      </p:sp>
      <p:pic>
        <p:nvPicPr>
          <p:cNvPr id="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1847" y="1524000"/>
            <a:ext cx="2013743" cy="107906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5366604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7144" y="2986420"/>
            <a:ext cx="10492240" cy="5596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Paso 4: Instancio el framework - sub-clasifico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Paso 4: Instancio el framework - sub-clasifico</a:t>
            </a:r>
          </a:p>
        </p:txBody>
      </p:sp>
      <p:grpSp>
        <p:nvGrpSpPr>
          <p:cNvPr id="271" name="Group"/>
          <p:cNvGrpSpPr/>
          <p:nvPr/>
        </p:nvGrpSpPr>
        <p:grpSpPr>
          <a:xfrm>
            <a:off x="1003300" y="2489200"/>
            <a:ext cx="7396858" cy="4484787"/>
            <a:chOff x="-21431" y="0"/>
            <a:chExt cx="7396857" cy="4484786"/>
          </a:xfrm>
        </p:grpSpPr>
        <p:pic>
          <p:nvPicPr>
            <p:cNvPr id="269" name="Rectangle" descr="Rectangle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1432" y="457200"/>
              <a:ext cx="7396858" cy="4027587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70" name="Framework"/>
            <p:cNvSpPr/>
            <p:nvPr/>
          </p:nvSpPr>
          <p:spPr>
            <a:xfrm>
              <a:off x="0" y="0"/>
              <a:ext cx="168433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Framework</a:t>
              </a:r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5943664" y="4293747"/>
            <a:ext cx="5520785" cy="1821079"/>
            <a:chOff x="2236358" y="-190500"/>
            <a:chExt cx="5520784" cy="1821077"/>
          </a:xfrm>
        </p:grpSpPr>
        <p:sp>
          <p:nvSpPr>
            <p:cNvPr id="272" name="hotspot 1: tiempo…"/>
            <p:cNvSpPr/>
            <p:nvPr/>
          </p:nvSpPr>
          <p:spPr>
            <a:xfrm>
              <a:off x="4995845" y="-190501"/>
              <a:ext cx="2761298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5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pPr>
              <a:r>
                <a:t>hotspot 1: tiempo </a:t>
              </a:r>
            </a:p>
            <a:p>
              <a:pPr>
                <a:defRPr sz="25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pPr>
              <a:r>
                <a:t>entre checks</a:t>
              </a:r>
            </a:p>
          </p:txBody>
        </p:sp>
        <p:pic>
          <p:nvPicPr>
            <p:cNvPr id="273" name="Line" descr="Lin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9555506">
              <a:off x="2178641" y="838052"/>
              <a:ext cx="3128318" cy="246564"/>
            </a:xfrm>
            <a:prstGeom prst="rect">
              <a:avLst/>
            </a:prstGeom>
            <a:effectLst/>
          </p:spPr>
        </p:pic>
      </p:grpSp>
      <p:grpSp>
        <p:nvGrpSpPr>
          <p:cNvPr id="281" name="Group"/>
          <p:cNvGrpSpPr/>
          <p:nvPr/>
        </p:nvGrpSpPr>
        <p:grpSpPr>
          <a:xfrm>
            <a:off x="6371039" y="5675468"/>
            <a:ext cx="5449011" cy="2652604"/>
            <a:chOff x="-272104" y="0"/>
            <a:chExt cx="5449009" cy="2652603"/>
          </a:xfrm>
        </p:grpSpPr>
        <p:sp>
          <p:nvSpPr>
            <p:cNvPr id="276" name="hotspot 2: acción"/>
            <p:cNvSpPr/>
            <p:nvPr/>
          </p:nvSpPr>
          <p:spPr>
            <a:xfrm>
              <a:off x="2415607" y="0"/>
              <a:ext cx="2761298" cy="863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  hotspot 2: acción</a:t>
              </a:r>
            </a:p>
          </p:txBody>
        </p:sp>
        <p:pic>
          <p:nvPicPr>
            <p:cNvPr id="277" name="Line" descr="Line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0079292">
              <a:off x="418135" y="698709"/>
              <a:ext cx="2118007" cy="246564"/>
            </a:xfrm>
            <a:prstGeom prst="rect">
              <a:avLst/>
            </a:prstGeom>
            <a:effectLst/>
          </p:spPr>
        </p:pic>
        <p:pic>
          <p:nvPicPr>
            <p:cNvPr id="279" name="Line" descr="Line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8758392">
              <a:off x="-488985" y="1492904"/>
              <a:ext cx="3339088" cy="246564"/>
            </a:xfrm>
            <a:prstGeom prst="rect">
              <a:avLst/>
            </a:prstGeom>
            <a:effectLst/>
          </p:spPr>
        </p:pic>
      </p:grpSp>
      <p:grpSp>
        <p:nvGrpSpPr>
          <p:cNvPr id="289" name="Group"/>
          <p:cNvGrpSpPr/>
          <p:nvPr/>
        </p:nvGrpSpPr>
        <p:grpSpPr>
          <a:xfrm>
            <a:off x="3333133" y="3482911"/>
            <a:ext cx="8687860" cy="3381800"/>
            <a:chOff x="-73539" y="0"/>
            <a:chExt cx="8687858" cy="3381799"/>
          </a:xfrm>
        </p:grpSpPr>
        <p:grpSp>
          <p:nvGrpSpPr>
            <p:cNvPr id="285" name="Group"/>
            <p:cNvGrpSpPr/>
            <p:nvPr/>
          </p:nvGrpSpPr>
          <p:grpSpPr>
            <a:xfrm>
              <a:off x="-73540" y="0"/>
              <a:ext cx="7735076" cy="2917427"/>
              <a:chOff x="-196371" y="0"/>
              <a:chExt cx="7735074" cy="2917426"/>
            </a:xfrm>
          </p:grpSpPr>
          <p:sp>
            <p:nvSpPr>
              <p:cNvPr id="282" name="Loop de control"/>
              <p:cNvSpPr/>
              <p:nvPr/>
            </p:nvSpPr>
            <p:spPr>
              <a:xfrm>
                <a:off x="5188885" y="0"/>
                <a:ext cx="2349818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defRPr>
                </a:lvl1pPr>
              </a:lstStyle>
              <a:p>
                <a:r>
                  <a:t>Loop de control</a:t>
                </a:r>
              </a:p>
            </p:txBody>
          </p:sp>
          <p:pic>
            <p:nvPicPr>
              <p:cNvPr id="283" name="Line" descr="Line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 rot="9351135">
                <a:off x="-402512" y="1482176"/>
                <a:ext cx="5864100" cy="246564"/>
              </a:xfrm>
              <a:prstGeom prst="rect">
                <a:avLst/>
              </a:prstGeom>
              <a:effectLst/>
            </p:spPr>
          </p:pic>
        </p:grpSp>
        <p:grpSp>
          <p:nvGrpSpPr>
            <p:cNvPr id="288" name="pasted-image.png"/>
            <p:cNvGrpSpPr/>
            <p:nvPr/>
          </p:nvGrpSpPr>
          <p:grpSpPr>
            <a:xfrm>
              <a:off x="4143476" y="845728"/>
              <a:ext cx="4470844" cy="2536072"/>
              <a:chOff x="0" y="0"/>
              <a:chExt cx="4470842" cy="2536071"/>
            </a:xfrm>
          </p:grpSpPr>
          <p:pic>
            <p:nvPicPr>
              <p:cNvPr id="287" name="pasted-image.png" descr="pasted-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15900" y="139700"/>
                <a:ext cx="4039043" cy="1977272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86" name="pasted-image.png" descr="pasted-image.png"/>
              <p:cNvPicPr>
                <a:picLocks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4470843" cy="2536072"/>
              </a:xfrm>
              <a:prstGeom prst="rect">
                <a:avLst/>
              </a:prstGeom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1" animBg="1" advAuto="0"/>
      <p:bldP spid="271" grpId="2" animBg="1" advAuto="0"/>
      <p:bldP spid="275" grpId="5" animBg="1" advAuto="0"/>
      <p:bldP spid="275" grpId="6" animBg="1" advAuto="0"/>
      <p:bldP spid="281" grpId="7" animBg="1" advAuto="0"/>
      <p:bldP spid="281" grpId="8" animBg="1" advAuto="0"/>
      <p:bldP spid="289" grpId="3" animBg="1" advAuto="0"/>
      <p:bldP spid="289" grpId="4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aso 5: composició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Paso 5: composición</a:t>
            </a:r>
          </a:p>
        </p:txBody>
      </p:sp>
      <p:sp>
        <p:nvSpPr>
          <p:cNvPr id="292" name="Como está, cada vez que quiero monitorear el clipboard preciso una nueva subclas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/>
              <a:t>Como está, cada vez que quiero monitorear el clipboard preciso una nueva subclase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/>
              <a:t>Puedo crear un Monitor configurable </a:t>
            </a:r>
            <a:r>
              <a:rPr lang="es-ES" dirty="0"/>
              <a:t>(con bloques o #</a:t>
            </a:r>
            <a:r>
              <a:rPr lang="es-ES" dirty="0" err="1"/>
              <a:t>perform</a:t>
            </a:r>
            <a:r>
              <a:rPr lang="es-ES" dirty="0">
                <a:sym typeface="Wingdings"/>
              </a:rPr>
              <a:t>:) </a:t>
            </a:r>
            <a:r>
              <a:rPr dirty="0"/>
              <a:t>que sirva para todos los casos. Lo instancia y que le digo:</a:t>
            </a:r>
          </a:p>
          <a:p>
            <a:pPr marL="782319" lvl="1" indent="-391159" defTabSz="514095">
              <a:spcBef>
                <a:spcPts val="3600"/>
              </a:spcBef>
              <a:defRPr sz="3168"/>
            </a:pPr>
            <a:r>
              <a:rPr dirty="0"/>
              <a:t>a) cada cuanto mira / chequea</a:t>
            </a:r>
          </a:p>
          <a:p>
            <a:pPr marL="782319" lvl="1" indent="-391159" defTabSz="514095">
              <a:spcBef>
                <a:spcPts val="3600"/>
              </a:spcBef>
              <a:defRPr sz="3168"/>
            </a:pPr>
            <a:r>
              <a:rPr dirty="0"/>
              <a:t>b) a quien le tiene que avisar (subject)</a:t>
            </a:r>
          </a:p>
          <a:p>
            <a:pPr marL="782319" lvl="1" indent="-391159" defTabSz="514095">
              <a:spcBef>
                <a:spcPts val="3600"/>
              </a:spcBef>
              <a:defRPr sz="3168"/>
            </a:pPr>
            <a:r>
              <a:rPr dirty="0"/>
              <a:t>c) que mensaje le tiene que enviar (selector</a:t>
            </a:r>
            <a:r>
              <a:rPr lang="es-ES" dirty="0"/>
              <a:t> o bloque</a:t>
            </a:r>
            <a:r>
              <a:rPr dirty="0"/>
              <a:t>)</a:t>
            </a:r>
          </a:p>
          <a:p>
            <a:pPr marL="782319" lvl="1" indent="-391159" defTabSz="514095">
              <a:spcBef>
                <a:spcPts val="3600"/>
              </a:spcBef>
              <a:defRPr sz="3168"/>
            </a:pPr>
            <a:r>
              <a:rPr dirty="0"/>
              <a:t>d) una condición (para que no avise siempre)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382845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s-ES_tradnl" dirty="0"/>
          </a:p>
          <a:p>
            <a:pPr marL="0" indent="0" algn="ctr">
              <a:buNone/>
            </a:pPr>
            <a:r>
              <a:rPr lang="es-ES_tradnl" dirty="0"/>
              <a:t>¿qué es un bloque? ¿cómo lo evalúo?</a:t>
            </a:r>
            <a:br>
              <a:rPr lang="es-ES_tradnl" dirty="0"/>
            </a:br>
            <a:r>
              <a:rPr lang="es-ES_tradnl" dirty="0"/>
              <a:t>En el siguiente bloque, quienes son: </a:t>
            </a:r>
            <a:r>
              <a:rPr lang="es-ES_tradnl" dirty="0" err="1">
                <a:solidFill>
                  <a:srgbClr val="0070C0"/>
                </a:solidFill>
              </a:rPr>
              <a:t>self</a:t>
            </a:r>
            <a:r>
              <a:rPr lang="es-ES_tradnl" dirty="0">
                <a:solidFill>
                  <a:srgbClr val="0070C0"/>
                </a:solidFill>
              </a:rPr>
              <a:t>, </a:t>
            </a:r>
            <a:r>
              <a:rPr lang="es-ES_tradnl" dirty="0" err="1">
                <a:solidFill>
                  <a:srgbClr val="0070C0"/>
                </a:solidFill>
              </a:rPr>
              <a:t>obj</a:t>
            </a:r>
            <a:r>
              <a:rPr lang="es-ES_tradnl" dirty="0">
                <a:solidFill>
                  <a:srgbClr val="0070C0"/>
                </a:solidFill>
              </a:rPr>
              <a:t>, y file</a:t>
            </a:r>
          </a:p>
          <a:p>
            <a:pPr marL="0" indent="0" algn="ctr">
              <a:buNone/>
            </a:pPr>
            <a:endParaRPr lang="es-ES_tradnl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s-ES_tradnl" dirty="0">
                <a:solidFill>
                  <a:schemeClr val="tx1"/>
                </a:solidFill>
              </a:rPr>
              <a:t>¿Qué hace el mensaje #</a:t>
            </a:r>
            <a:r>
              <a:rPr lang="es-ES_tradnl" dirty="0" err="1">
                <a:solidFill>
                  <a:schemeClr val="tx1"/>
                </a:solidFill>
              </a:rPr>
              <a:t>perform</a:t>
            </a:r>
            <a:r>
              <a:rPr lang="es-ES_tradnl" dirty="0">
                <a:solidFill>
                  <a:schemeClr val="tx1"/>
                </a:solidFill>
              </a:rPr>
              <a:t>:? </a:t>
            </a:r>
          </a:p>
          <a:p>
            <a:pPr marL="0" indent="0" algn="ctr">
              <a:buNone/>
            </a:pPr>
            <a:endParaRPr lang="es-ES_tradnl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s-ES_tradnl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480" y="522123"/>
            <a:ext cx="2479314" cy="17510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22" y="4990882"/>
            <a:ext cx="8287751" cy="747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899" y="7160062"/>
            <a:ext cx="10294142" cy="147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916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Bloqu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Bloques</a:t>
            </a:r>
          </a:p>
        </p:txBody>
      </p:sp>
      <p:sp>
        <p:nvSpPr>
          <p:cNvPr id="298" name="Evalúo los bloques con el mensaje #value - P.ej.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t>Evalúo los bloques con el mensaje #value - P.ej.</a:t>
            </a:r>
          </a:p>
          <a:p>
            <a:pPr marL="0" lvl="2" indent="370331" defTabSz="473201">
              <a:spcBef>
                <a:spcPts val="3400"/>
              </a:spcBef>
              <a:buSzTx/>
              <a:buNone/>
              <a:defRPr sz="2430" b="1">
                <a:latin typeface="Helvetica"/>
                <a:ea typeface="Helvetica"/>
                <a:cs typeface="Helvetica"/>
                <a:sym typeface="Helvetica"/>
              </a:defRPr>
            </a:pPr>
            <a:r>
              <a:t>a := [ Transcript show: ‘hola’ ].</a:t>
            </a:r>
            <a:br/>
            <a:r>
              <a:t>a value.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Si el bloque espera parámetros uso #value: - P.ej.</a:t>
            </a:r>
          </a:p>
          <a:p>
            <a:pPr marL="0" lvl="2" indent="370331" defTabSz="473201">
              <a:spcBef>
                <a:spcPts val="3400"/>
              </a:spcBef>
              <a:buSzTx/>
              <a:buNone/>
              <a:defRPr sz="2430" b="1">
                <a:latin typeface="Helvetica"/>
                <a:ea typeface="Helvetica"/>
                <a:cs typeface="Helvetica"/>
                <a:sym typeface="Helvetica"/>
              </a:defRPr>
            </a:pPr>
            <a:r>
              <a:t>a := [:arg |  Transcript show: arg].</a:t>
            </a:r>
            <a:br/>
            <a:r>
              <a:t>a value: ‘hola’.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Puedo usarlos como condiciones- P.ej.</a:t>
            </a:r>
          </a:p>
          <a:p>
            <a:pPr marL="0" lvl="2" indent="370331" defTabSz="473201">
              <a:spcBef>
                <a:spcPts val="3400"/>
              </a:spcBef>
              <a:buSzTx/>
              <a:buNone/>
              <a:defRPr sz="2430" b="1">
                <a:latin typeface="Helvetica"/>
                <a:ea typeface="Helvetica"/>
                <a:cs typeface="Helvetica"/>
                <a:sym typeface="Helvetica"/>
              </a:defRPr>
            </a:pPr>
            <a:r>
              <a:t>a := [:arg |  arg &gt;= 100 ].</a:t>
            </a:r>
            <a:br/>
            <a:r>
              <a:t>a value: 1000.  </a:t>
            </a:r>
            <a:r>
              <a:rPr>
                <a:solidFill>
                  <a:schemeClr val="accent2"/>
                </a:solidFill>
              </a:rPr>
              <a:t>“-&gt; true”</a:t>
            </a:r>
            <a:br>
              <a:rPr>
                <a:solidFill>
                  <a:schemeClr val="accent2"/>
                </a:solidFill>
              </a:rPr>
            </a:br>
            <a:r>
              <a:t>a value: 1.  </a:t>
            </a:r>
            <a:r>
              <a:rPr>
                <a:solidFill>
                  <a:schemeClr val="accent2"/>
                </a:solidFill>
              </a:rPr>
              <a:t>“-&gt; false”</a:t>
            </a:r>
          </a:p>
        </p:txBody>
      </p:sp>
    </p:spTree>
    <p:extLst>
      <p:ext uri="{BB962C8B-B14F-4D97-AF65-F5344CB8AC3E}">
        <p14:creationId xmlns:p14="http://schemas.microsoft.com/office/powerpoint/2010/main" val="175284455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#perform: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#perform:</a:t>
            </a:r>
          </a:p>
        </p:txBody>
      </p:sp>
      <p:sp>
        <p:nvSpPr>
          <p:cNvPr id="295" name="El mensaje #perform: espera un símbolo (el selector) como parámetro que será enviado como mensaje al receptor del perform. P.ej: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264" indent="-342264" defTabSz="449833">
              <a:spcBef>
                <a:spcPts val="3200"/>
              </a:spcBef>
              <a:defRPr sz="2772"/>
            </a:pPr>
            <a:r>
              <a:rPr dirty="0"/>
              <a:t>El mensaje #perform: espera un símbolo (el selector) como parámetro que será enviado como mensaje al receptor del perform. P.ej:</a:t>
            </a:r>
          </a:p>
          <a:p>
            <a:pPr marL="0" lvl="3" indent="528065" defTabSz="449833">
              <a:spcBef>
                <a:spcPts val="3200"/>
              </a:spcBef>
              <a:buSzTx/>
              <a:buNone/>
              <a:defRPr sz="2156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Transcript perform: #cr</a:t>
            </a:r>
            <a:r>
              <a:rPr dirty="0"/>
              <a:t>  equivale a </a:t>
            </a:r>
            <a:br>
              <a:rPr dirty="0"/>
            </a:br>
            <a:r>
              <a:rPr lang="es-ES" dirty="0"/>
              <a:t>	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Transcript cr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dirty="0"/>
              <a:t>El #perform:with: tiene un segundo argumento; el argumento adicional para mensaje a enviar: P.ej:</a:t>
            </a:r>
          </a:p>
          <a:p>
            <a:pPr marL="0" lvl="3" indent="528065" defTabSz="449833">
              <a:spcBef>
                <a:spcPts val="3200"/>
              </a:spcBef>
              <a:buSzTx/>
              <a:buNone/>
              <a:defRPr sz="2156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Transcript perform: #show: with: ‘Hola’.</a:t>
            </a:r>
            <a:r>
              <a:rPr dirty="0"/>
              <a:t>  equivale a </a:t>
            </a:r>
            <a:br>
              <a:rPr dirty="0"/>
            </a:br>
            <a:r>
              <a:rPr lang="es-ES" dirty="0"/>
              <a:t>	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Transcript show: ‘Hola’.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dirty="0"/>
              <a:t>El selector puede venir como parámetro, estar en una v.i. etc.:</a:t>
            </a:r>
          </a:p>
          <a:p>
            <a:pPr marL="0" lvl="3" indent="528065" defTabSz="449833">
              <a:spcBef>
                <a:spcPts val="3200"/>
              </a:spcBef>
              <a:buSzTx/>
              <a:buNone/>
              <a:defRPr sz="215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subject </a:t>
            </a:r>
            <a:r>
              <a:rPr b="0" dirty="0">
                <a:latin typeface="+mn-lt"/>
                <a:ea typeface="+mn-ea"/>
                <a:cs typeface="+mn-cs"/>
                <a:sym typeface="Helvetica Light"/>
              </a:rPr>
              <a:t>perform</a:t>
            </a:r>
            <a:r>
              <a:rPr dirty="0"/>
              <a:t>: selector </a:t>
            </a:r>
            <a:r>
              <a:rPr b="0" dirty="0">
                <a:latin typeface="+mn-lt"/>
                <a:ea typeface="+mn-ea"/>
                <a:cs typeface="+mn-cs"/>
                <a:sym typeface="Helvetica Light"/>
              </a:rPr>
              <a:t>with</a:t>
            </a:r>
            <a:r>
              <a:rPr dirty="0"/>
              <a:t>: argument. </a:t>
            </a:r>
          </a:p>
        </p:txBody>
      </p:sp>
    </p:spTree>
    <p:extLst>
      <p:ext uri="{BB962C8B-B14F-4D97-AF65-F5344CB8AC3E}">
        <p14:creationId xmlns:p14="http://schemas.microsoft.com/office/powerpoint/2010/main" val="87776633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493" y="5370462"/>
            <a:ext cx="11099800" cy="1384300"/>
          </a:xfrm>
        </p:spPr>
        <p:txBody>
          <a:bodyPr>
            <a:normAutofit/>
          </a:bodyPr>
          <a:lstStyle/>
          <a:p>
            <a:r>
              <a:rPr lang="es-ES_tradnl" sz="7200" dirty="0"/>
              <a:t>Alternativa con #</a:t>
            </a:r>
            <a:r>
              <a:rPr lang="es-ES_tradnl" sz="7200" dirty="0" err="1"/>
              <a:t>perform</a:t>
            </a:r>
            <a:endParaRPr lang="es-ES_tradnl" sz="7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93" y="2087307"/>
            <a:ext cx="12324320" cy="20047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57" y="6975783"/>
            <a:ext cx="12094792" cy="221246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29757" y="481986"/>
            <a:ext cx="11099800" cy="138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s-ES_tradnl" sz="7200"/>
              <a:t>Alternativa con bloques</a:t>
            </a:r>
            <a:endParaRPr lang="es-ES_tradnl" sz="7200" dirty="0"/>
          </a:p>
        </p:txBody>
      </p:sp>
    </p:spTree>
    <p:extLst>
      <p:ext uri="{BB962C8B-B14F-4D97-AF65-F5344CB8AC3E}">
        <p14:creationId xmlns:p14="http://schemas.microsoft.com/office/powerpoint/2010/main" val="179807472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Bloques (abuso)</a:t>
            </a:r>
            <a:r>
              <a:rPr lang="mr-IN" dirty="0"/>
              <a:t>…</a:t>
            </a:r>
            <a:endParaRPr lang="es-ES_trad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defTabSz="914400">
              <a:spcBef>
                <a:spcPts val="0"/>
              </a:spcBef>
              <a:buSzTx/>
            </a:pPr>
            <a:r>
              <a:rPr lang="es-ES_tradnl" dirty="0"/>
              <a:t>Los bloques son herramientas interesantes para hacer frameworks de caja negra</a:t>
            </a:r>
          </a:p>
          <a:p>
            <a:pPr defTabSz="914400">
              <a:spcBef>
                <a:spcPts val="0"/>
              </a:spcBef>
              <a:buSzTx/>
            </a:pPr>
            <a:endParaRPr lang="es-ES_tradnl" dirty="0"/>
          </a:p>
          <a:p>
            <a:pPr defTabSz="914400">
              <a:spcBef>
                <a:spcPts val="0"/>
              </a:spcBef>
              <a:buSzTx/>
            </a:pPr>
            <a:r>
              <a:rPr lang="es-ES_tradnl" dirty="0"/>
              <a:t>Pero no debo abusar de los bloques </a:t>
            </a:r>
          </a:p>
          <a:p>
            <a:pPr lvl="1" defTabSz="914400">
              <a:spcBef>
                <a:spcPts val="0"/>
              </a:spcBef>
              <a:buSzTx/>
            </a:pPr>
            <a:r>
              <a:rPr lang="es-ES_tradnl" dirty="0"/>
              <a:t>Es difícil depurarlos / seguirlos</a:t>
            </a:r>
          </a:p>
          <a:p>
            <a:pPr lvl="1" defTabSz="914400">
              <a:spcBef>
                <a:spcPts val="0"/>
              </a:spcBef>
              <a:buSzTx/>
            </a:pPr>
            <a:r>
              <a:rPr lang="es-ES_tradnl" dirty="0"/>
              <a:t>Pueden traer referencias objetos de su contexto de definición </a:t>
            </a:r>
          </a:p>
          <a:p>
            <a:pPr lvl="1" defTabSz="914400">
              <a:spcBef>
                <a:spcPts val="0"/>
              </a:spcBef>
              <a:buSzTx/>
            </a:pPr>
            <a:r>
              <a:rPr lang="es-ES_tradnl" dirty="0"/>
              <a:t>Cuando no los veo dentro del método en que fueron definidos, pierdo contexto</a:t>
            </a:r>
          </a:p>
          <a:p>
            <a:pPr lvl="1" defTabSz="914400">
              <a:spcBef>
                <a:spcPts val="0"/>
              </a:spcBef>
              <a:buSzTx/>
            </a:pPr>
            <a:r>
              <a:rPr lang="es-ES_tradnl" dirty="0"/>
              <a:t>No tienen “nombre” que pueda explicar que hacen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1290368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87" y="1469682"/>
            <a:ext cx="7007883" cy="10011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59386" y="3169307"/>
            <a:ext cx="6739265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hangingPunct="1"/>
            <a:r>
              <a:rPr lang="es-ES_tradnl" dirty="0"/>
              <a:t>Inversión con </a:t>
            </a:r>
          </a:p>
          <a:p>
            <a:pPr algn="l" hangingPunct="1"/>
            <a:r>
              <a:rPr lang="es-ES_tradnl" dirty="0"/>
              <a:t>#</a:t>
            </a:r>
            <a:r>
              <a:rPr lang="es-ES_tradnl" dirty="0" err="1"/>
              <a:t>perform</a:t>
            </a:r>
            <a:r>
              <a:rPr lang="es-ES_tradnl" dirty="0"/>
              <a:t>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84" y="252248"/>
            <a:ext cx="6956849" cy="1072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84" y="6369280"/>
            <a:ext cx="7129054" cy="13505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84" y="7938993"/>
            <a:ext cx="7999474" cy="10197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Straight Connector 7"/>
          <p:cNvCxnSpPr/>
          <p:nvPr/>
        </p:nvCxnSpPr>
        <p:spPr>
          <a:xfrm>
            <a:off x="7416233" y="2470808"/>
            <a:ext cx="2027312" cy="1092199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7416233" y="1269020"/>
            <a:ext cx="2027312" cy="1900287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 flipV="1">
            <a:off x="8458858" y="6369280"/>
            <a:ext cx="653611" cy="1761846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 flipV="1">
            <a:off x="7588438" y="6150102"/>
            <a:ext cx="1495425" cy="108631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800" y="1970245"/>
            <a:ext cx="3764131" cy="495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8843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88" y="224876"/>
            <a:ext cx="9883719" cy="10678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87" y="1406618"/>
            <a:ext cx="7007883" cy="10011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86" y="6605752"/>
            <a:ext cx="7106255" cy="977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59386" y="3169307"/>
            <a:ext cx="6739265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hangingPunct="1"/>
            <a:r>
              <a:rPr lang="es-ES_tradnl" dirty="0"/>
              <a:t>Inversión con </a:t>
            </a:r>
          </a:p>
          <a:p>
            <a:pPr algn="l" hangingPunct="1"/>
            <a:r>
              <a:rPr lang="es-ES_tradnl" dirty="0"/>
              <a:t>bloques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7467270" y="2407744"/>
            <a:ext cx="1802854" cy="129715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>
            <a:off x="8024648" y="1292772"/>
            <a:ext cx="1245476" cy="2017987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/>
          <p:nvPr/>
        </p:nvCxnSpPr>
        <p:spPr>
          <a:xfrm flipV="1">
            <a:off x="8458858" y="6731876"/>
            <a:ext cx="464425" cy="139925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 flipV="1">
            <a:off x="7588438" y="6150102"/>
            <a:ext cx="1495425" cy="108631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89" y="1875022"/>
            <a:ext cx="3626069" cy="52196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386" y="8131126"/>
            <a:ext cx="10327186" cy="11603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785414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609512" y="294967"/>
            <a:ext cx="11695471" cy="8332839"/>
            <a:chOff x="683254" y="825909"/>
            <a:chExt cx="11695471" cy="8332839"/>
          </a:xfrm>
        </p:grpSpPr>
        <p:sp>
          <p:nvSpPr>
            <p:cNvPr id="29" name="Rectangle 28"/>
            <p:cNvSpPr/>
            <p:nvPr/>
          </p:nvSpPr>
          <p:spPr>
            <a:xfrm>
              <a:off x="683254" y="825909"/>
              <a:ext cx="11695471" cy="553064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63729" y="6105832"/>
              <a:ext cx="7614996" cy="30529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ES_tradnl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2" y="1235234"/>
            <a:ext cx="11418171" cy="725579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980268" y="441869"/>
            <a:ext cx="469359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Clases del Framework</a:t>
            </a:r>
            <a:endParaRPr kumimoji="0" lang="es-ES_tradnl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90581" y="8220710"/>
            <a:ext cx="279563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Clases de la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dirty="0"/>
              <a:t>aplicación</a:t>
            </a:r>
            <a:endParaRPr kumimoji="0" lang="es-ES_tradnl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662560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648929" y="221226"/>
            <a:ext cx="11828206" cy="62487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51935" y="5093119"/>
            <a:ext cx="2418735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400" dirty="0">
                <a:solidFill>
                  <a:schemeClr val="tx1"/>
                </a:solidFill>
              </a:rPr>
              <a:t>:</a:t>
            </a:r>
            <a:r>
              <a:rPr lang="es-ES_tradnl" sz="2400" dirty="0" err="1">
                <a:solidFill>
                  <a:schemeClr val="tx1"/>
                </a:solidFill>
              </a:rPr>
              <a:t>WAAdmin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47079" y="4945795"/>
            <a:ext cx="2418735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400" dirty="0">
                <a:solidFill>
                  <a:schemeClr val="tx1"/>
                </a:solidFill>
              </a:rPr>
              <a:t>:</a:t>
            </a:r>
            <a:r>
              <a:rPr lang="es-ES_tradnl" sz="2400" dirty="0" err="1">
                <a:solidFill>
                  <a:schemeClr val="tx1"/>
                </a:solidFill>
              </a:rPr>
              <a:t>ZNZincServer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48696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648929" y="221226"/>
            <a:ext cx="11828206" cy="62487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51935" y="5093119"/>
            <a:ext cx="2418735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400" dirty="0">
                <a:solidFill>
                  <a:schemeClr val="tx1"/>
                </a:solidFill>
              </a:rPr>
              <a:t>:</a:t>
            </a:r>
            <a:r>
              <a:rPr lang="es-ES_tradnl" sz="2400" dirty="0" err="1">
                <a:solidFill>
                  <a:schemeClr val="tx1"/>
                </a:solidFill>
              </a:rPr>
              <a:t>WAAdmin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47079" y="4945795"/>
            <a:ext cx="2418735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400" dirty="0">
                <a:solidFill>
                  <a:schemeClr val="tx1"/>
                </a:solidFill>
              </a:rPr>
              <a:t>:</a:t>
            </a:r>
            <a:r>
              <a:rPr lang="es-ES_tradnl" sz="2400" dirty="0" err="1">
                <a:solidFill>
                  <a:schemeClr val="tx1"/>
                </a:solidFill>
              </a:rPr>
              <a:t>ZNZincServer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532" y="5612781"/>
            <a:ext cx="4687182" cy="3185652"/>
            <a:chOff x="1299268" y="7408593"/>
            <a:chExt cx="4687182" cy="2059872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1799303" y="7408593"/>
              <a:ext cx="1061884" cy="2059872"/>
            </a:xfrm>
            <a:prstGeom prst="straightConnector1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  <a:headEnd type="none"/>
              <a:tailEnd type="arrow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" name="TextBox 6"/>
            <p:cNvSpPr txBox="1"/>
            <p:nvPr/>
          </p:nvSpPr>
          <p:spPr>
            <a:xfrm>
              <a:off x="1299268" y="8288605"/>
              <a:ext cx="4687182" cy="4719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24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register</a:t>
              </a:r>
              <a:r>
                <a:rPr lang="es-ES_tradnl" sz="2400" dirty="0"/>
                <a:t>(</a:t>
              </a:r>
              <a:r>
                <a:rPr lang="es-ES_tradnl" sz="2400" dirty="0" err="1"/>
                <a:t>SNComponent</a:t>
              </a:r>
              <a:r>
                <a:rPr lang="es-ES_tradnl" sz="2400" dirty="0"/>
                <a:t>, “</a:t>
              </a:r>
              <a:r>
                <a:rPr lang="es-ES_tradnl" sz="2400" dirty="0" err="1"/>
                <a:t>miApp</a:t>
              </a:r>
              <a:r>
                <a:rPr lang="es-ES_tradnl" sz="2400" dirty="0"/>
                <a:t>”)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359682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648929" y="221226"/>
            <a:ext cx="11828206" cy="62487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45532" y="5612781"/>
            <a:ext cx="4687182" cy="3185652"/>
            <a:chOff x="1299268" y="7408593"/>
            <a:chExt cx="4687182" cy="2059872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799303" y="7408593"/>
              <a:ext cx="1061884" cy="2059872"/>
            </a:xfrm>
            <a:prstGeom prst="straightConnector1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  <a:headEnd type="none"/>
              <a:tailEnd type="arrow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/>
            <p:cNvSpPr txBox="1"/>
            <p:nvPr/>
          </p:nvSpPr>
          <p:spPr>
            <a:xfrm>
              <a:off x="1299268" y="8288605"/>
              <a:ext cx="4687182" cy="4719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24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register</a:t>
              </a:r>
              <a:r>
                <a:rPr lang="es-ES_tradnl" sz="2400" dirty="0"/>
                <a:t>(</a:t>
              </a:r>
              <a:r>
                <a:rPr lang="es-ES_tradnl" sz="2400" dirty="0" err="1"/>
                <a:t>SNComponent</a:t>
              </a:r>
              <a:r>
                <a:rPr lang="es-ES_tradnl" sz="2400" dirty="0"/>
                <a:t>, “</a:t>
              </a:r>
              <a:r>
                <a:rPr lang="es-ES_tradnl" sz="2400" dirty="0" err="1"/>
                <a:t>miApp</a:t>
              </a:r>
              <a:r>
                <a:rPr lang="es-ES_tradnl" sz="2400" dirty="0"/>
                <a:t>”)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351935" y="5093119"/>
            <a:ext cx="2418735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400" dirty="0">
                <a:solidFill>
                  <a:schemeClr val="tx1"/>
                </a:solidFill>
              </a:rPr>
              <a:t>:</a:t>
            </a:r>
            <a:r>
              <a:rPr lang="es-ES_tradnl" sz="2400" dirty="0" err="1">
                <a:solidFill>
                  <a:schemeClr val="tx1"/>
                </a:solidFill>
              </a:rPr>
              <a:t>WAAdmin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52168" y="654564"/>
            <a:ext cx="8755625" cy="4699082"/>
            <a:chOff x="1681316" y="1421480"/>
            <a:chExt cx="8755625" cy="4699082"/>
          </a:xfrm>
        </p:grpSpPr>
        <p:sp>
          <p:nvSpPr>
            <p:cNvPr id="2" name="Rectangle 1"/>
            <p:cNvSpPr/>
            <p:nvPr/>
          </p:nvSpPr>
          <p:spPr>
            <a:xfrm>
              <a:off x="7610170" y="5648638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es-ES_tradnl" sz="2400" dirty="0" err="1">
                  <a:solidFill>
                    <a:schemeClr val="tx1"/>
                  </a:solidFill>
                </a:rPr>
                <a:t>ZNZincServer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81316" y="4657052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 dirty="0">
                  <a:solidFill>
                    <a:schemeClr val="tx1"/>
                  </a:solidFill>
                </a:rPr>
                <a:t>:</a:t>
              </a:r>
              <a:r>
                <a:rPr lang="es-ES_tradnl" sz="2400" dirty="0" err="1">
                  <a:solidFill>
                    <a:schemeClr val="tx1"/>
                  </a:solidFill>
                </a:rPr>
                <a:t>WAApplication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18206" y="2665494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2890" y="2698180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12375" y="1589671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18903" y="4039085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9471" y="1421480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46555" y="3478646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18" name="Straight Arrow Connector 17"/>
            <p:cNvCxnSpPr>
              <a:stCxn id="9" idx="0"/>
              <a:endCxn id="16" idx="2"/>
            </p:cNvCxnSpPr>
            <p:nvPr/>
          </p:nvCxnSpPr>
          <p:spPr>
            <a:xfrm flipV="1">
              <a:off x="2890684" y="3950570"/>
              <a:ext cx="865239" cy="706482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Arrow Connector 18"/>
            <p:cNvCxnSpPr>
              <a:endCxn id="15" idx="1"/>
            </p:cNvCxnSpPr>
            <p:nvPr/>
          </p:nvCxnSpPr>
          <p:spPr>
            <a:xfrm flipV="1">
              <a:off x="4331110" y="1657442"/>
              <a:ext cx="1268361" cy="21919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Arrow Connector 20"/>
            <p:cNvCxnSpPr>
              <a:endCxn id="12" idx="0"/>
            </p:cNvCxnSpPr>
            <p:nvPr/>
          </p:nvCxnSpPr>
          <p:spPr>
            <a:xfrm>
              <a:off x="3490450" y="2061595"/>
              <a:ext cx="2531808" cy="63658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Arrow Connector 23"/>
            <p:cNvCxnSpPr>
              <a:stCxn id="16" idx="0"/>
              <a:endCxn id="13" idx="2"/>
            </p:cNvCxnSpPr>
            <p:nvPr/>
          </p:nvCxnSpPr>
          <p:spPr>
            <a:xfrm flipH="1" flipV="1">
              <a:off x="3121743" y="2061595"/>
              <a:ext cx="634180" cy="141705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7369277" y="3170104"/>
              <a:ext cx="1450260" cy="84900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/>
            <p:cNvCxnSpPr>
              <a:endCxn id="12" idx="2"/>
            </p:cNvCxnSpPr>
            <p:nvPr/>
          </p:nvCxnSpPr>
          <p:spPr>
            <a:xfrm flipH="1" flipV="1">
              <a:off x="6022258" y="3170104"/>
              <a:ext cx="845575" cy="84513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3323303" y="5124027"/>
              <a:ext cx="294968" cy="72668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Straight Arrow Connector 33"/>
            <p:cNvCxnSpPr>
              <a:stCxn id="2" idx="0"/>
              <a:endCxn id="9" idx="3"/>
            </p:cNvCxnSpPr>
            <p:nvPr/>
          </p:nvCxnSpPr>
          <p:spPr>
            <a:xfrm flipH="1" flipV="1">
              <a:off x="4100051" y="4893014"/>
              <a:ext cx="4719487" cy="755624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20899463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648929" y="221226"/>
            <a:ext cx="11828206" cy="62487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51935" y="5093119"/>
            <a:ext cx="2418735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2400" dirty="0">
                <a:solidFill>
                  <a:schemeClr val="tx1"/>
                </a:solidFill>
              </a:rPr>
              <a:t>:</a:t>
            </a:r>
            <a:r>
              <a:rPr lang="es-ES_tradnl" sz="2400" dirty="0" err="1">
                <a:solidFill>
                  <a:schemeClr val="tx1"/>
                </a:solidFill>
              </a:rPr>
              <a:t>WAAdmin</a:t>
            </a:r>
            <a:endParaRPr kumimoji="0" lang="es-ES_tradnl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52168" y="654564"/>
            <a:ext cx="8755625" cy="4699082"/>
            <a:chOff x="1681316" y="1421480"/>
            <a:chExt cx="8755625" cy="4699082"/>
          </a:xfrm>
        </p:grpSpPr>
        <p:sp>
          <p:nvSpPr>
            <p:cNvPr id="2" name="Rectangle 1"/>
            <p:cNvSpPr/>
            <p:nvPr/>
          </p:nvSpPr>
          <p:spPr>
            <a:xfrm>
              <a:off x="7610170" y="5648638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es-ES_tradnl" sz="2400" dirty="0" err="1">
                  <a:solidFill>
                    <a:schemeClr val="tx1"/>
                  </a:solidFill>
                </a:rPr>
                <a:t>ZNZincServer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81316" y="4657052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 dirty="0">
                  <a:solidFill>
                    <a:schemeClr val="tx1"/>
                  </a:solidFill>
                </a:rPr>
                <a:t>:</a:t>
              </a:r>
              <a:r>
                <a:rPr lang="es-ES_tradnl" sz="2400" dirty="0" err="1">
                  <a:solidFill>
                    <a:schemeClr val="tx1"/>
                  </a:solidFill>
                </a:rPr>
                <a:t>WAApplication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18206" y="2665494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2890" y="2698180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12375" y="1589671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18903" y="4039085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99471" y="1421480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46555" y="3478646"/>
              <a:ext cx="2418735" cy="4719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_tradnl" sz="2400">
                  <a:solidFill>
                    <a:schemeClr val="tx1"/>
                  </a:solidFill>
                </a:rPr>
                <a:t>:</a:t>
              </a:r>
              <a:r>
                <a:rPr lang="mr-IN" sz="2400" dirty="0">
                  <a:solidFill>
                    <a:schemeClr val="tx1"/>
                  </a:solidFill>
                </a:rPr>
                <a:t>…</a:t>
              </a:r>
              <a:endParaRPr kumimoji="0" lang="es-ES_tradnl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18" name="Straight Arrow Connector 17"/>
            <p:cNvCxnSpPr>
              <a:stCxn id="9" idx="0"/>
              <a:endCxn id="16" idx="2"/>
            </p:cNvCxnSpPr>
            <p:nvPr/>
          </p:nvCxnSpPr>
          <p:spPr>
            <a:xfrm flipV="1">
              <a:off x="2890684" y="3950570"/>
              <a:ext cx="865239" cy="706482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Arrow Connector 18"/>
            <p:cNvCxnSpPr>
              <a:endCxn id="15" idx="1"/>
            </p:cNvCxnSpPr>
            <p:nvPr/>
          </p:nvCxnSpPr>
          <p:spPr>
            <a:xfrm flipV="1">
              <a:off x="4331110" y="1657442"/>
              <a:ext cx="1268361" cy="21919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Arrow Connector 20"/>
            <p:cNvCxnSpPr>
              <a:endCxn id="12" idx="0"/>
            </p:cNvCxnSpPr>
            <p:nvPr/>
          </p:nvCxnSpPr>
          <p:spPr>
            <a:xfrm>
              <a:off x="3490450" y="2061595"/>
              <a:ext cx="2531808" cy="63658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Arrow Connector 23"/>
            <p:cNvCxnSpPr>
              <a:stCxn id="16" idx="0"/>
              <a:endCxn id="13" idx="2"/>
            </p:cNvCxnSpPr>
            <p:nvPr/>
          </p:nvCxnSpPr>
          <p:spPr>
            <a:xfrm flipH="1" flipV="1">
              <a:off x="3121743" y="2061595"/>
              <a:ext cx="634180" cy="141705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7369277" y="3170104"/>
              <a:ext cx="1450260" cy="84900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/>
            <p:cNvCxnSpPr>
              <a:endCxn id="12" idx="2"/>
            </p:cNvCxnSpPr>
            <p:nvPr/>
          </p:nvCxnSpPr>
          <p:spPr>
            <a:xfrm flipH="1" flipV="1">
              <a:off x="6022258" y="3170104"/>
              <a:ext cx="845575" cy="84513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3323303" y="5124027"/>
              <a:ext cx="294968" cy="72668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Straight Arrow Connector 33"/>
            <p:cNvCxnSpPr>
              <a:stCxn id="2" idx="0"/>
              <a:endCxn id="9" idx="3"/>
            </p:cNvCxnSpPr>
            <p:nvPr/>
          </p:nvCxnSpPr>
          <p:spPr>
            <a:xfrm flipH="1" flipV="1">
              <a:off x="4100051" y="4893014"/>
              <a:ext cx="4719487" cy="755624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9" name="Group 38"/>
          <p:cNvGrpSpPr/>
          <p:nvPr/>
        </p:nvGrpSpPr>
        <p:grpSpPr>
          <a:xfrm>
            <a:off x="6379725" y="5467003"/>
            <a:ext cx="1291541" cy="3185652"/>
            <a:chOff x="1799303" y="7408593"/>
            <a:chExt cx="1291541" cy="2059872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1799303" y="7408593"/>
              <a:ext cx="1061884" cy="2059872"/>
            </a:xfrm>
            <a:prstGeom prst="straightConnector1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  <a:headEnd type="none"/>
              <a:tailEnd type="arrow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TextBox 40"/>
            <p:cNvSpPr txBox="1"/>
            <p:nvPr/>
          </p:nvSpPr>
          <p:spPr>
            <a:xfrm>
              <a:off x="2151484" y="8366380"/>
              <a:ext cx="939360" cy="3051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_tradnl" sz="24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start</a:t>
              </a:r>
              <a:r>
                <a:rPr lang="es-ES_tradnl" sz="2400" dirty="0"/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182517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1383</Words>
  <Application>Microsoft Macintosh PowerPoint</Application>
  <PresentationFormat>Custom</PresentationFormat>
  <Paragraphs>271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Avenir Roman</vt:lpstr>
      <vt:lpstr>Helvetica</vt:lpstr>
      <vt:lpstr>Helvetica Light</vt:lpstr>
      <vt:lpstr>Wingdings</vt:lpstr>
      <vt:lpstr>White</vt:lpstr>
      <vt:lpstr>Inversión de control y Hotspots</vt:lpstr>
      <vt:lpstr>OO Frameworks</vt:lpstr>
      <vt:lpstr>PowerPoint Presentation</vt:lpstr>
      <vt:lpstr>¿Recuerdan los pasos básicos para construir una app Seaside?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Inversión de control</vt:lpstr>
      <vt:lpstr>PersonEditorComponent (Tres casos de IC)</vt:lpstr>
      <vt:lpstr>Hotspots</vt:lpstr>
      <vt:lpstr>Robot wars - Framework </vt:lpstr>
      <vt:lpstr>Robot wars - Framework</vt:lpstr>
      <vt:lpstr>Template method</vt:lpstr>
      <vt:lpstr>Frozen/Hot spots</vt:lpstr>
      <vt:lpstr>PowerPoint Presentation</vt:lpstr>
      <vt:lpstr>PowerPoint Presentation</vt:lpstr>
      <vt:lpstr>PowerPoint Presentation</vt:lpstr>
      <vt:lpstr>Hot spots con herencia</vt:lpstr>
      <vt:lpstr>Hot spots con herencia</vt:lpstr>
      <vt:lpstr>Hot spots con herencia</vt:lpstr>
      <vt:lpstr>Hot spots con herencia</vt:lpstr>
      <vt:lpstr>Hot spots con herencia</vt:lpstr>
      <vt:lpstr>Hotspots con composición</vt:lpstr>
      <vt:lpstr>Hotspots con composición</vt:lpstr>
      <vt:lpstr>Hot spots con composición</vt:lpstr>
      <vt:lpstr>Hotspots con composición</vt:lpstr>
      <vt:lpstr>Hotspots con composición</vt:lpstr>
      <vt:lpstr>Los ganchos como contrato</vt:lpstr>
      <vt:lpstr>Ejercicio: Mini-Framework</vt:lpstr>
      <vt:lpstr>Paso 1: obtener el contenido</vt:lpstr>
      <vt:lpstr>Paso 2: Loop de control</vt:lpstr>
      <vt:lpstr>Paso 3: Hotspots</vt:lpstr>
      <vt:lpstr>Paso 4: Instancio el framework - sub-clasifico</vt:lpstr>
      <vt:lpstr>Paso 5: composición</vt:lpstr>
      <vt:lpstr>PowerPoint Presentation</vt:lpstr>
      <vt:lpstr>Bloques</vt:lpstr>
      <vt:lpstr>#perform:</vt:lpstr>
      <vt:lpstr>Alternativa con #perform</vt:lpstr>
      <vt:lpstr>Bloques (abuso)…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Hotspots</dc:title>
  <cp:lastModifiedBy>Alejandro Fernandez</cp:lastModifiedBy>
  <cp:revision>37</cp:revision>
  <dcterms:modified xsi:type="dcterms:W3CDTF">2019-05-27T10:55:45Z</dcterms:modified>
</cp:coreProperties>
</file>